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3"/>
  </p:notesMasterIdLst>
  <p:sldIdLst>
    <p:sldId id="280" r:id="rId6"/>
    <p:sldId id="281" r:id="rId7"/>
    <p:sldId id="306" r:id="rId8"/>
    <p:sldId id="319" r:id="rId9"/>
    <p:sldId id="311" r:id="rId10"/>
    <p:sldId id="320" r:id="rId11"/>
    <p:sldId id="310" r:id="rId12"/>
    <p:sldId id="321" r:id="rId13"/>
    <p:sldId id="308" r:id="rId14"/>
    <p:sldId id="267" r:id="rId15"/>
    <p:sldId id="274" r:id="rId16"/>
    <p:sldId id="271" r:id="rId17"/>
    <p:sldId id="284" r:id="rId18"/>
    <p:sldId id="286" r:id="rId19"/>
    <p:sldId id="270" r:id="rId20"/>
    <p:sldId id="262" r:id="rId21"/>
    <p:sldId id="292" r:id="rId22"/>
    <p:sldId id="293" r:id="rId23"/>
    <p:sldId id="277" r:id="rId24"/>
    <p:sldId id="279" r:id="rId25"/>
    <p:sldId id="273" r:id="rId26"/>
    <p:sldId id="314" r:id="rId27"/>
    <p:sldId id="297" r:id="rId28"/>
    <p:sldId id="300" r:id="rId29"/>
    <p:sldId id="313" r:id="rId30"/>
    <p:sldId id="322" r:id="rId31"/>
    <p:sldId id="304"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ty Anders" initials="BA" lastIdx="1" clrIdx="0">
    <p:extLst>
      <p:ext uri="{19B8F6BF-5375-455C-9EA6-DF929625EA0E}">
        <p15:presenceInfo xmlns:p15="http://schemas.microsoft.com/office/powerpoint/2012/main" userId="b0201f9c12c5462e" providerId="Windows Live"/>
      </p:ext>
    </p:extLst>
  </p:cmAuthor>
  <p:cmAuthor id="2" name="Anu Brookins" initials="AB" lastIdx="65" clrIdx="1">
    <p:extLst>
      <p:ext uri="{19B8F6BF-5375-455C-9EA6-DF929625EA0E}">
        <p15:presenceInfo xmlns:p15="http://schemas.microsoft.com/office/powerpoint/2012/main" userId="c51e8995691ac44c" providerId="Windows Live"/>
      </p:ext>
    </p:extLst>
  </p:cmAuthor>
  <p:cmAuthor id="3" name="Kathy Deatherage" initials="KD" lastIdx="12" clrIdx="2">
    <p:extLst>
      <p:ext uri="{19B8F6BF-5375-455C-9EA6-DF929625EA0E}">
        <p15:presenceInfo xmlns:p15="http://schemas.microsoft.com/office/powerpoint/2012/main" userId="07fc3835b5ce97e9" providerId="Windows Live"/>
      </p:ext>
    </p:extLst>
  </p:cmAuthor>
  <p:cmAuthor id="4" name="Guest User" initials="GU" lastIdx="4" clrIdx="3">
    <p:extLst>
      <p:ext uri="{19B8F6BF-5375-455C-9EA6-DF929625EA0E}">
        <p15:presenceInfo xmlns:p15="http://schemas.microsoft.com/office/powerpoint/2012/main" userId="S::urn:spo:anon#4b687541e7bf3745257952a5fa53f6e4c916538a3d152e397d6bed2c3d5464a3::" providerId="AD"/>
      </p:ext>
    </p:extLst>
  </p:cmAuthor>
  <p:cmAuthor id="5" name="MarianneB" initials="Ma" lastIdx="7" clrIdx="4">
    <p:extLst>
      <p:ext uri="{19B8F6BF-5375-455C-9EA6-DF929625EA0E}">
        <p15:presenceInfo xmlns:p15="http://schemas.microsoft.com/office/powerpoint/2012/main" userId="S::marianneb@al-anon.org::f41df0e8-665a-4747-9d56-3d144a33f1d8" providerId="AD"/>
      </p:ext>
    </p:extLst>
  </p:cmAuthor>
  <p:cmAuthor id="6" name="Guest User" initials="GU [2]" lastIdx="2" clrIdx="5">
    <p:extLst>
      <p:ext uri="{19B8F6BF-5375-455C-9EA6-DF929625EA0E}">
        <p15:presenceInfo xmlns:p15="http://schemas.microsoft.com/office/powerpoint/2012/main" userId="S::urn:spo:anon#8db0148c2548f2d27cb8aa94cda8801f403a09fd627be29a9e3f6345fa021f21::" providerId="AD"/>
      </p:ext>
    </p:extLst>
  </p:cmAuthor>
  <p:cmAuthor id="7" name="Natalie McComb" initials="NM" lastIdx="2" clrIdx="6">
    <p:extLst>
      <p:ext uri="{19B8F6BF-5375-455C-9EA6-DF929625EA0E}">
        <p15:presenceInfo xmlns:p15="http://schemas.microsoft.com/office/powerpoint/2012/main" userId="S::nataliemcc@al-anon.org::7b4700ef-ab2c-439b-98db-e9c51325f506" providerId="AD"/>
      </p:ext>
    </p:extLst>
  </p:cmAuthor>
  <p:cmAuthor id="8" name="Guest User" initials="GU [3]" lastIdx="2" clrIdx="7">
    <p:extLst>
      <p:ext uri="{19B8F6BF-5375-455C-9EA6-DF929625EA0E}">
        <p15:presenceInfo xmlns:p15="http://schemas.microsoft.com/office/powerpoint/2012/main" userId="S::urn:spo:anon#11906f843ed55dacfecc5fb1c8694058536f0aa28a34cb563828362cd46d47f4::" providerId="AD"/>
      </p:ext>
    </p:extLst>
  </p:cmAuthor>
  <p:cmAuthor id="9" name="Sarah Cummings" initials="SC" lastIdx="21" clrIdx="8">
    <p:extLst>
      <p:ext uri="{19B8F6BF-5375-455C-9EA6-DF929625EA0E}">
        <p15:presenceInfo xmlns:p15="http://schemas.microsoft.com/office/powerpoint/2012/main" userId="S-1-5-21-2726962392-2239317700-249757142-5140" providerId="AD"/>
      </p:ext>
    </p:extLst>
  </p:cmAuthor>
  <p:cmAuthor id="10" name="Sarah Cummings" initials="SC [2]" lastIdx="8" clrIdx="9">
    <p:extLst>
      <p:ext uri="{19B8F6BF-5375-455C-9EA6-DF929625EA0E}">
        <p15:presenceInfo xmlns:p15="http://schemas.microsoft.com/office/powerpoint/2012/main" userId="S::Sarah@al-anon.org::acb4d8a4-1307-4003-a61e-8d7f6c973b0f" providerId="AD"/>
      </p:ext>
    </p:extLst>
  </p:cmAuthor>
  <p:cmAuthor id="11" name="Guest User" initials="GU [4]" lastIdx="23" clrIdx="10">
    <p:extLst>
      <p:ext uri="{19B8F6BF-5375-455C-9EA6-DF929625EA0E}">
        <p15:presenceInfo xmlns:p15="http://schemas.microsoft.com/office/powerpoint/2012/main" userId="S::urn:spo:anon#31747d211be819cd958545cab8849411b59ba922f58e3f843825b5d804cb839f::" providerId="AD"/>
      </p:ext>
    </p:extLst>
  </p:cmAuthor>
  <p:cmAuthor id="12" name="Guest User" initials="GU [5]" lastIdx="4" clrIdx="11">
    <p:extLst>
      <p:ext uri="{19B8F6BF-5375-455C-9EA6-DF929625EA0E}">
        <p15:presenceInfo xmlns:p15="http://schemas.microsoft.com/office/powerpoint/2012/main" userId="S::urn:spo:anon#98e1f69f39b147f92f764f6af5cbc907162aaaf1e4dc72d546b0082e02482d9d::" providerId="AD"/>
      </p:ext>
    </p:extLst>
  </p:cmAuthor>
  <p:cmAuthor id="13" name="LynetteK@al-anon.org" initials="Ly" lastIdx="2" clrIdx="12">
    <p:extLst>
      <p:ext uri="{19B8F6BF-5375-455C-9EA6-DF929625EA0E}">
        <p15:presenceInfo xmlns:p15="http://schemas.microsoft.com/office/powerpoint/2012/main" userId="S::lynettek@al-anon.org::e0b24894-29b1-4295-882b-15a07aadbc7d" providerId="AD"/>
      </p:ext>
    </p:extLst>
  </p:cmAuthor>
  <p:cmAuthor id="14" name="Sarah Cummings" initials="SC [3]" lastIdx="12" clrIdx="13">
    <p:extLst>
      <p:ext uri="{19B8F6BF-5375-455C-9EA6-DF929625EA0E}">
        <p15:presenceInfo xmlns:p15="http://schemas.microsoft.com/office/powerpoint/2012/main" userId="Sarah Cummings" providerId="None"/>
      </p:ext>
    </p:extLst>
  </p:cmAuthor>
  <p:cmAuthor id="15" name="Hannah" initials="H" lastIdx="10" clrIdx="14">
    <p:extLst>
      <p:ext uri="{19B8F6BF-5375-455C-9EA6-DF929625EA0E}">
        <p15:presenceInfo xmlns:p15="http://schemas.microsoft.com/office/powerpoint/2012/main" userId="S::HannahB@al-anon.org::ceb670f9-b44b-49c1-a0c1-eb5cb8c8e6e5" providerId="AD"/>
      </p:ext>
    </p:extLst>
  </p:cmAuthor>
  <p:cmAuthor id="16" name="Vali Fayen" initials="VF" lastIdx="1" clrIdx="15">
    <p:extLst>
      <p:ext uri="{19B8F6BF-5375-455C-9EA6-DF929625EA0E}">
        <p15:presenceInfo xmlns:p15="http://schemas.microsoft.com/office/powerpoint/2012/main" userId="S::valif@al-anon.org::f88fc6d4-6c8b-4e7e-8481-c87f42b0f7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FF"/>
    <a:srgbClr val="A8A19E"/>
    <a:srgbClr val="8E7A8A"/>
    <a:srgbClr val="6666FF"/>
    <a:srgbClr val="1813D5"/>
    <a:srgbClr val="71777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46" dt="2021-04-09T16:09:34.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66" autoAdjust="0"/>
  </p:normalViewPr>
  <p:slideViewPr>
    <p:cSldViewPr snapToGrid="0">
      <p:cViewPr varScale="1">
        <p:scale>
          <a:sx n="60" d="100"/>
          <a:sy n="60" d="100"/>
        </p:scale>
        <p:origin x="114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7T01:12:36.168"/>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3662 98,'-838'0,"818"-1,0-2,-1 0,-22-6,20 3,-44-4,-100 10,-19-1,26-27,53 11,67 10,-71-5,-539 11,304 3,-40-2,366 1,-1 1,1 1,-23 7,19-5,-42 5,-118-8,113-3,44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09.06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1 256,'9'-1,"1"0,-1-1,1 0,-1-1,0 0,0 0,0-1,8-4,-7 2,1 1,0 1,-1 0,2 1,14-3,53-8,-51 8,0 1,34-1,28 7,46-2,-68-12,-50 9,0 0,20-1,73-10,-71 9,61-3,-79 9,-1 1,1-1,-1-1,0-1,1-1,-1 0,0-2,33-11,-26 3,-13 6,0 0,1 0,0 2,0 0,0 1,33-4,46 9,-70 1,0-2,0 0,0-2,0 0,27-7,-21 2,1 2,0 1,-1 2,49 2,-55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09.91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10.57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11.02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11.37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8T20:29:11.7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20856F7-805C-4517-A123-3F8CE3B37388}" type="datetimeFigureOut">
              <a:rPr lang="en-US" smtClean="0"/>
              <a:t>4/20/2021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EEF43594-4C4D-48AE-A4F0-A9A859D44E0D}" type="slidenum">
              <a:rPr lang="en-US" smtClean="0"/>
              <a:t>‹#›</a:t>
            </a:fld>
            <a:endParaRPr lang="en-US"/>
          </a:p>
        </p:txBody>
      </p:sp>
    </p:spTree>
    <p:extLst>
      <p:ext uri="{BB962C8B-B14F-4D97-AF65-F5344CB8AC3E}">
        <p14:creationId xmlns:p14="http://schemas.microsoft.com/office/powerpoint/2010/main" val="408880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Frequently the only place we hear of the Al-</a:t>
            </a:r>
            <a:r>
              <a:rPr lang="en-US" dirty="0" err="1"/>
              <a:t>Anon’s</a:t>
            </a:r>
            <a:r>
              <a:rPr lang="en-US" dirty="0"/>
              <a:t> Twelve Concepts of Service being applied is in service. Many members do not know that these can also be used in our personal recovery.</a:t>
            </a:r>
          </a:p>
          <a:p>
            <a:r>
              <a:rPr lang="en-US" dirty="0"/>
              <a:t>This Concept Camp is meant to be used in a meeting or Assembly to go through the Concepts of Service in our personal recovery at home, work, and in groups other than Al-Anon groups.</a:t>
            </a:r>
          </a:p>
        </p:txBody>
      </p:sp>
      <p:sp>
        <p:nvSpPr>
          <p:cNvPr id="4" name="Slide Number Placeholder 3"/>
          <p:cNvSpPr>
            <a:spLocks noGrp="1"/>
          </p:cNvSpPr>
          <p:nvPr>
            <p:ph type="sldNum" sz="quarter" idx="5"/>
          </p:nvPr>
        </p:nvSpPr>
        <p:spPr/>
        <p:txBody>
          <a:bodyPr/>
          <a:lstStyle/>
          <a:p>
            <a:fld id="{EEF43594-4C4D-48AE-A4F0-A9A859D44E0D}" type="slidenum">
              <a:rPr lang="en-US" smtClean="0"/>
              <a:t>1</a:t>
            </a:fld>
            <a:endParaRPr lang="en-US"/>
          </a:p>
        </p:txBody>
      </p:sp>
    </p:spTree>
    <p:extLst>
      <p:ext uri="{BB962C8B-B14F-4D97-AF65-F5344CB8AC3E}">
        <p14:creationId xmlns:p14="http://schemas.microsoft.com/office/powerpoint/2010/main" val="274272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r>
              <a:rPr lang="en-US" dirty="0"/>
              <a:t>Hi, my name is Bob, and I would like to share for a moment on how Concept Four, “Participation is the key to harmony,” works in my personal recovery.</a:t>
            </a:r>
          </a:p>
          <a:p>
            <a:r>
              <a:rPr lang="en-US" dirty="0"/>
              <a:t>Prior to, and even sometimes during my early recovery in Al-Anon, there was not much harmony in my home. Decisions were made unilaterally, or sometimes not at all. Anger boiled over, resentments festered, and communication was stifled. I could carry a grudge for weeks. When I found Al-Anon, all that began to change. Members of my home group welcomed me to their community. It was suggested I get a Sponsor, which I did, and we began participating together in service. That meant going to lots of meetings, using the phone list, and most importantly, getting in the car and going to District and Area meetings. It was there that I noticed that the discussions, although sometimes spirited and controversial, were at the same time orderly and respectful. Everyone who wanted to share had their chance, and at the end of the day, we were still friends, regardless of where we stood on an issue. This is where I began to get a real sense of belonging to a worldwide fellowship. There were many voices, and we could all presume good will, even those in the minority. I started to learn to keep an open mind, have respect for, and even encourage other points of view. I could learn to be patient while I listened, and sometimes, as a result, I could even change my mind. Could I learn to do that at home? Could I say what I mean and not say it mean? The good news is, yes, I can make changes in the way I relate to others, and I can make progress as I am willing to let a Higher Power show me how to participate in harmony in Al-Anon and in life.</a:t>
            </a:r>
          </a:p>
        </p:txBody>
      </p:sp>
      <p:sp>
        <p:nvSpPr>
          <p:cNvPr id="4" name="Slide Number Placeholder 3"/>
          <p:cNvSpPr>
            <a:spLocks noGrp="1"/>
          </p:cNvSpPr>
          <p:nvPr>
            <p:ph type="sldNum" sz="quarter" idx="5"/>
          </p:nvPr>
        </p:nvSpPr>
        <p:spPr/>
        <p:txBody>
          <a:bodyPr/>
          <a:lstStyle/>
          <a:p>
            <a:fld id="{EEF43594-4C4D-48AE-A4F0-A9A859D44E0D}" type="slidenum">
              <a:rPr lang="en-US" smtClean="0"/>
              <a:t>10</a:t>
            </a:fld>
            <a:endParaRPr lang="en-US"/>
          </a:p>
        </p:txBody>
      </p:sp>
    </p:spTree>
    <p:extLst>
      <p:ext uri="{BB962C8B-B14F-4D97-AF65-F5344CB8AC3E}">
        <p14:creationId xmlns:p14="http://schemas.microsoft.com/office/powerpoint/2010/main" val="203150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Embedded in Concept Five is the right for the group conscience not to change and not to force solutions. Regarding the third bullet, though we have the right to be heard, we don't have the right to be right. </a:t>
            </a:r>
          </a:p>
          <a:p>
            <a:r>
              <a:rPr lang="en-US" dirty="0"/>
              <a:t>This Concepts reflects spiritual principles of courage and equality. I ask myself:</a:t>
            </a:r>
          </a:p>
          <a:p>
            <a:pPr marL="181225" indent="-181225">
              <a:buFont typeface="Arial" panose="020B0604020202020204" pitchFamily="34" charset="0"/>
              <a:buChar char="•"/>
            </a:pPr>
            <a:r>
              <a:rPr lang="en-US" dirty="0"/>
              <a:t>Do I recognize that access to everyone’s ideas is vital to ensure all decisions are based on the best information available, including minority opinions and grievances?</a:t>
            </a:r>
          </a:p>
          <a:p>
            <a:pPr marL="181225" indent="-181225">
              <a:buFont typeface="Arial" panose="020B0604020202020204" pitchFamily="34" charset="0"/>
              <a:buChar char="•"/>
            </a:pPr>
            <a:r>
              <a:rPr lang="en-US" dirty="0"/>
              <a:t>When I am in the minority or have a grievance in my workplace, family, friendships, or Al-Anon, how willing am I to express that? Am I clear about my intentions?</a:t>
            </a:r>
          </a:p>
          <a:p>
            <a:pPr marL="181225" indent="-181225">
              <a:buFont typeface="Arial" panose="020B0604020202020204" pitchFamily="34" charset="0"/>
              <a:buChar char="•"/>
            </a:pPr>
            <a:r>
              <a:rPr lang="en-US" dirty="0"/>
              <a:t>How hard is it for me to listen with an open mind and heart to people with different opinions? How hard is it for me to listen to someone’s grievance with me or something I’ve done?</a:t>
            </a:r>
          </a:p>
          <a:p>
            <a:pPr marL="181225" indent="-181225">
              <a:buFont typeface="Arial" panose="020B0604020202020204" pitchFamily="34" charset="0"/>
              <a:buChar char="•"/>
            </a:pPr>
            <a:r>
              <a:rPr lang="en-US" dirty="0"/>
              <a:t>How can listening to a minority viewpoint benefit me when I am stuck in my own thinking? How could I invite minority voices in my home/work/other groups to participate?</a:t>
            </a:r>
          </a:p>
          <a:p>
            <a:pPr marL="181225" indent="-181225">
              <a:buFont typeface="Arial" panose="020B0604020202020204" pitchFamily="34" charset="0"/>
              <a:buChar char="•"/>
            </a:pPr>
            <a:r>
              <a:rPr lang="en-US" dirty="0"/>
              <a:t>Have I ever been part of a majority opinion that was not helpful in the long run? What did I learn?</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11</a:t>
            </a:fld>
            <a:endParaRPr lang="en-US"/>
          </a:p>
        </p:txBody>
      </p:sp>
    </p:spTree>
    <p:extLst>
      <p:ext uri="{BB962C8B-B14F-4D97-AF65-F5344CB8AC3E}">
        <p14:creationId xmlns:p14="http://schemas.microsoft.com/office/powerpoint/2010/main" val="234923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Member Sharing:</a:t>
            </a:r>
          </a:p>
          <a:p>
            <a:r>
              <a:rPr lang="en-US" dirty="0">
                <a:latin typeface="Cambria" panose="02040503050406030204" pitchFamily="18" charset="0"/>
                <a:ea typeface="MS Mincho" panose="02020609040205080304" pitchFamily="49" charset="-128"/>
                <a:cs typeface="Times New Roman" panose="02020603050405020304" pitchFamily="18" charset="0"/>
              </a:rPr>
              <a:t>Hi My name is Miriam and Concept Five has always been important to me. I grew up in an alcoholic home and in my home, the sounds of alcoholism were either very loud or completely silent. I voiced my opinion loudly—along with anyone else who wanted to participate in the disagreement—without hearing a word that anyone said. Or, I said nothing—sulking and retreating in silence. Neither option was a viable solution for anyone. Then I found Al-Anon, and I learned how to treat people with respect because I was listened to and respected. </a:t>
            </a:r>
          </a:p>
          <a:p>
            <a:r>
              <a:rPr lang="en-US" dirty="0">
                <a:latin typeface="Cambria" panose="02040503050406030204" pitchFamily="18" charset="0"/>
                <a:ea typeface="MS Mincho" panose="02020609040205080304" pitchFamily="49" charset="-128"/>
                <a:cs typeface="Times New Roman" panose="02020603050405020304" pitchFamily="18" charset="0"/>
              </a:rPr>
              <a:t> </a:t>
            </a:r>
          </a:p>
          <a:p>
            <a:r>
              <a:rPr lang="en-US" dirty="0">
                <a:latin typeface="Cambria" panose="02040503050406030204" pitchFamily="18" charset="0"/>
                <a:ea typeface="MS Mincho" panose="02020609040205080304" pitchFamily="49" charset="-128"/>
                <a:cs typeface="Times New Roman" panose="02020603050405020304" pitchFamily="18" charset="0"/>
              </a:rPr>
              <a:t>To me, Concept Five is all about balance. I have the responsibility to listen with an open mind to all involved, because everyone has a right to be heard and to be treated with respect, including myself.  If a disagreement starts to escalate, whether at home or at work, I can remember to use the slogans “Think,” “Listen and Learn,” and “Keep an Open Mind” then calmly give my opinion and say how I feel without criticizing or blaming. When this trust is established, everyone feels counted and no one is left out unless they choose to be. When Concept Five is used everyone is equal and every voice is heard!</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12</a:t>
            </a:fld>
            <a:endParaRPr lang="en-US"/>
          </a:p>
        </p:txBody>
      </p:sp>
    </p:spTree>
    <p:extLst>
      <p:ext uri="{BB962C8B-B14F-4D97-AF65-F5344CB8AC3E}">
        <p14:creationId xmlns:p14="http://schemas.microsoft.com/office/powerpoint/2010/main" val="140720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personal recovery, this Concept is about shared responsibility and shared leadership. I ask myself:</a:t>
            </a:r>
          </a:p>
          <a:p>
            <a:pPr marL="181225" indent="-181225">
              <a:buFont typeface="Arial" panose="020B0604020202020204" pitchFamily="34" charset="0"/>
              <a:buChar char="•"/>
            </a:pPr>
            <a:r>
              <a:rPr lang="en-US" dirty="0"/>
              <a:t>What does shared leadership mean to me?</a:t>
            </a:r>
          </a:p>
          <a:p>
            <a:pPr marL="181225" indent="-181225">
              <a:buFont typeface="Arial" panose="020B0604020202020204" pitchFamily="34" charset="0"/>
              <a:buChar char="•"/>
            </a:pPr>
            <a:r>
              <a:rPr lang="en-US" dirty="0"/>
              <a:t>Whom do I trust (“Trustees”) to help me with those parts of my personal life I cannot do effectively? Work life?</a:t>
            </a:r>
          </a:p>
          <a:p>
            <a:pPr marL="181225" indent="-181225">
              <a:buFont typeface="Arial" panose="020B0604020202020204" pitchFamily="34" charset="0"/>
              <a:buChar char="•"/>
            </a:pPr>
            <a:r>
              <a:rPr lang="en-US" dirty="0"/>
              <a:t>How can I be part of a job or obligation and only do my part?</a:t>
            </a:r>
          </a:p>
          <a:p>
            <a:pPr marL="181225" indent="-181225">
              <a:buFont typeface="Arial" panose="020B0604020202020204" pitchFamily="34" charset="0"/>
              <a:buChar char="•"/>
            </a:pPr>
            <a:r>
              <a:rPr lang="en-US" dirty="0"/>
              <a:t>When I need help, do I communicate my needs clearly and courteously? </a:t>
            </a:r>
          </a:p>
          <a:p>
            <a:pPr marL="181225" indent="-181225">
              <a:buFont typeface="Arial" panose="020B0604020202020204" pitchFamily="34" charset="0"/>
              <a:buChar char="•"/>
            </a:pPr>
            <a:r>
              <a:rPr lang="en-US" dirty="0"/>
              <a:t>How can I apply the principle of delegation to my personal life? Work?</a:t>
            </a:r>
          </a:p>
          <a:p>
            <a:pPr marL="181225" indent="-181225">
              <a:buFont typeface="Arial" panose="020B0604020202020204" pitchFamily="34" charset="0"/>
              <a:buChar char="•"/>
            </a:pPr>
            <a:r>
              <a:rPr lang="en-US" dirty="0"/>
              <a:t>Do I doubt others’ abilities?</a:t>
            </a:r>
          </a:p>
          <a:p>
            <a:pPr marL="181225" indent="-181225">
              <a:buFont typeface="Arial" panose="020B0604020202020204" pitchFamily="34" charset="0"/>
              <a:buChar char="•"/>
            </a:pPr>
            <a:r>
              <a:rPr lang="en-US" dirty="0"/>
              <a:t>What is the worst that can happen if someone’s part does not turn out the way I expected it to? Whose responsibility, is it?</a:t>
            </a:r>
          </a:p>
          <a:p>
            <a:pPr marL="181225" indent="-181225">
              <a:buFont typeface="Arial" panose="020B0604020202020204" pitchFamily="34" charset="0"/>
              <a:buChar char="•"/>
            </a:pPr>
            <a:r>
              <a:rPr lang="en-US" dirty="0"/>
              <a:t>What skills do I have that are relevant to the tasks I accept?</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13</a:t>
            </a:fld>
            <a:endParaRPr lang="en-US"/>
          </a:p>
        </p:txBody>
      </p:sp>
    </p:spTree>
    <p:extLst>
      <p:ext uri="{BB962C8B-B14F-4D97-AF65-F5344CB8AC3E}">
        <p14:creationId xmlns:p14="http://schemas.microsoft.com/office/powerpoint/2010/main" val="399708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my name is Fred, and I didn’t understand how Concepts could be used in my personal recovery, until I studied them with my Sponsor and read about them in </a:t>
            </a:r>
            <a:r>
              <a:rPr lang="en-US" i="1" dirty="0">
                <a:latin typeface="Calibri" panose="020F0502020204030204" pitchFamily="34" charset="0"/>
                <a:ea typeface="Calibri" panose="020F0502020204030204" pitchFamily="34" charset="0"/>
                <a:cs typeface="Times New Roman" panose="02020603050405020304" pitchFamily="18" charset="0"/>
              </a:rPr>
              <a:t>The Forum </a:t>
            </a:r>
            <a:r>
              <a:rPr lang="en-US" dirty="0">
                <a:latin typeface="Calibri" panose="020F0502020204030204" pitchFamily="34" charset="0"/>
                <a:ea typeface="Calibri" panose="020F0502020204030204" pitchFamily="34" charset="0"/>
                <a:cs typeface="Times New Roman" panose="02020603050405020304" pitchFamily="18" charset="0"/>
              </a:rPr>
              <a:t>magazine. My Sponsor and I read Concept Six and stated how it applied to Al-Anon and how we could apply it to our own personal recovery. The Conference knows that legal and other administrative tasks have to be taken care of properly and have delegated that responsibility to the Trustees. Well, there are also aspects of entering into a relationship, running a home or raising a family that must be taken care of properly. Some have legal consequences if not done properly, some have consequences that can be costly. And many just have to be done to keep the household running smoothly. It is up to each family to determine and acknowledge who will have the primary responsibility to complete these various tasks. So, Concept Six has and is being used in my personal life</a:t>
            </a:r>
            <a:r>
              <a:rPr lang="en-US" dirty="0">
                <a:latin typeface="Cambria" panose="02040503050406030204" pitchFamily="18" charset="0"/>
                <a:ea typeface="MS Mincho" panose="02020609040205080304" pitchFamily="49" charset="-128"/>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many times without my even knowing it. It has brought a lot of serenity into my recovery and if I keep practicing this principle it will continue to do so. Thank you Al-Anon, for providing me with this knowledge and teaching me to live a serene life.</a:t>
            </a:r>
          </a:p>
        </p:txBody>
      </p:sp>
      <p:sp>
        <p:nvSpPr>
          <p:cNvPr id="4" name="Slide Number Placeholder 3"/>
          <p:cNvSpPr>
            <a:spLocks noGrp="1"/>
          </p:cNvSpPr>
          <p:nvPr>
            <p:ph type="sldNum" sz="quarter" idx="5"/>
          </p:nvPr>
        </p:nvSpPr>
        <p:spPr/>
        <p:txBody>
          <a:bodyPr/>
          <a:lstStyle/>
          <a:p>
            <a:fld id="{EEF43594-4C4D-48AE-A4F0-A9A859D44E0D}" type="slidenum">
              <a:rPr lang="en-US" smtClean="0"/>
              <a:t>14</a:t>
            </a:fld>
            <a:endParaRPr lang="en-US"/>
          </a:p>
        </p:txBody>
      </p:sp>
    </p:spTree>
    <p:extLst>
      <p:ext uri="{BB962C8B-B14F-4D97-AF65-F5344CB8AC3E}">
        <p14:creationId xmlns:p14="http://schemas.microsoft.com/office/powerpoint/2010/main" val="3438702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every group I contribute to harmony by acknowledging my role and its obligations.</a:t>
            </a:r>
          </a:p>
          <a:p>
            <a:r>
              <a:rPr lang="en-US" dirty="0"/>
              <a:t>I ask myself:</a:t>
            </a:r>
          </a:p>
          <a:p>
            <a:pPr marL="181225" indent="-181225">
              <a:buFont typeface="Arial" panose="020B0604020202020204" pitchFamily="34" charset="0"/>
              <a:buChar char="•"/>
            </a:pPr>
            <a:r>
              <a:rPr lang="en-US" dirty="0"/>
              <a:t>How do I determine the difference between legal and traditional responsibility in my personal life?</a:t>
            </a:r>
          </a:p>
          <a:p>
            <a:pPr marL="181225" indent="-181225">
              <a:buFont typeface="Arial" panose="020B0604020202020204" pitchFamily="34" charset="0"/>
              <a:buChar char="•"/>
            </a:pPr>
            <a:r>
              <a:rPr lang="en-US" dirty="0"/>
              <a:t>How can clearly defining my responsibilities keep me from trying to “fix” the lives of others? </a:t>
            </a:r>
          </a:p>
          <a:p>
            <a:pPr marL="181225" indent="-181225">
              <a:buFont typeface="Arial" panose="020B0604020202020204" pitchFamily="34" charset="0"/>
              <a:buChar char="•"/>
            </a:pPr>
            <a:r>
              <a:rPr lang="en-US" dirty="0"/>
              <a:t>Can I honor my responsibilities in a relationship and maintain a respectful, cooperative attitude towards other members?</a:t>
            </a:r>
          </a:p>
          <a:p>
            <a:pPr marL="181225" indent="-181225">
              <a:buFont typeface="Arial" panose="020B0604020202020204" pitchFamily="34" charset="0"/>
              <a:buChar char="•"/>
            </a:pPr>
            <a:r>
              <a:rPr lang="en-US" dirty="0"/>
              <a:t>Am I willing to cooperate and participate, or do I gossip or criticize?</a:t>
            </a:r>
          </a:p>
          <a:p>
            <a:pPr marL="181225" indent="-181225">
              <a:buFont typeface="Arial" panose="020B0604020202020204" pitchFamily="34" charset="0"/>
              <a:buChar char="•"/>
            </a:pPr>
            <a:r>
              <a:rPr lang="en-US" dirty="0"/>
              <a:t>In my groups, are everyone’s roles and obligations clearly defined and acknowledged?</a:t>
            </a:r>
          </a:p>
          <a:p>
            <a:pPr marL="181225" indent="-181225">
              <a:buFont typeface="Arial" panose="020B0604020202020204" pitchFamily="34" charset="0"/>
              <a:buChar char="•"/>
            </a:pPr>
            <a:r>
              <a:rPr lang="en-US" dirty="0"/>
              <a:t>Do I know what my own role is in my life? How can I bring balance between situations that cross my path in daily life and my spiritual growth?</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15</a:t>
            </a:fld>
            <a:endParaRPr lang="en-US"/>
          </a:p>
        </p:txBody>
      </p:sp>
    </p:spTree>
    <p:extLst>
      <p:ext uri="{BB962C8B-B14F-4D97-AF65-F5344CB8AC3E}">
        <p14:creationId xmlns:p14="http://schemas.microsoft.com/office/powerpoint/2010/main" val="147085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Hello, my name is Christine. And I would like to share with you about Concept Seven. There are two types of authority in Concept Seven, practical/legal authority and traditional authority. When we consider practical authority in Al-Anon, we turn to our Board Of Trustees to ensure that the decisions of the Conference are consistent with the law. When we consider traditional authority in Al-Anon, we turn to the spiritual principles of our three Legacies, which are the Twelve Steps, Twelve Traditions and Twelve Concepts of Service. I’d like to share a personal experience with working Concept Seven in my personal life. One hot summer evening my 17-year-old son had planned to get together with some friends he had graduated with from high school. So, he showered and ate dinner. As he was waiting around to connect with his friends, my husband and I were having a conversation with him. It was getting pretty late in the night, and my son shared that he was headed out now to meet his friends and that they would be going to a party. They would have to drive one hour to get to the party, and they had planned to stay for three hours while there. He would have to drive another hour to get back home. As I processed this new information, I told my son that his dad and I were still legally responsible for him and his arrival time back home would be around 2 AM, which was way past his curfew. Therefore, he would not be allowed to go to the party. Concept Seven: legal rights.</a:t>
            </a:r>
          </a:p>
        </p:txBody>
      </p:sp>
      <p:sp>
        <p:nvSpPr>
          <p:cNvPr id="4" name="Slide Number Placeholder 3"/>
          <p:cNvSpPr>
            <a:spLocks noGrp="1"/>
          </p:cNvSpPr>
          <p:nvPr>
            <p:ph type="sldNum" sz="quarter" idx="5"/>
          </p:nvPr>
        </p:nvSpPr>
        <p:spPr/>
        <p:txBody>
          <a:bodyPr/>
          <a:lstStyle/>
          <a:p>
            <a:fld id="{EEF43594-4C4D-48AE-A4F0-A9A859D44E0D}" type="slidenum">
              <a:rPr lang="en-US" smtClean="0"/>
              <a:t>16</a:t>
            </a:fld>
            <a:endParaRPr lang="en-US"/>
          </a:p>
        </p:txBody>
      </p:sp>
    </p:spTree>
    <p:extLst>
      <p:ext uri="{BB962C8B-B14F-4D97-AF65-F5344CB8AC3E}">
        <p14:creationId xmlns:p14="http://schemas.microsoft.com/office/powerpoint/2010/main" val="10695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Eight embodies humility</a:t>
            </a:r>
            <a:r>
              <a:rPr lang="en-US" dirty="0">
                <a:latin typeface="Cambria" panose="02040503050406030204" pitchFamily="18" charset="0"/>
                <a:ea typeface="MS Mincho" panose="02020609040205080304" pitchFamily="49" charset="-128"/>
                <a:cs typeface="Times New Roman" panose="02020603050405020304" pitchFamily="18" charset="0"/>
              </a:rPr>
              <a:t>—</a:t>
            </a:r>
            <a:r>
              <a:rPr lang="en-US" dirty="0"/>
              <a:t>I trust others to carry out our routine obligations and remain willing to seek and offer support when needed.</a:t>
            </a:r>
          </a:p>
          <a:p>
            <a:r>
              <a:rPr lang="en-US" dirty="0"/>
              <a:t>I ask myself:</a:t>
            </a:r>
          </a:p>
          <a:p>
            <a:pPr marL="181225" indent="-181225">
              <a:buFont typeface="Arial" panose="020B0604020202020204" pitchFamily="34" charset="0"/>
              <a:buChar char="•"/>
            </a:pPr>
            <a:r>
              <a:rPr lang="en-US" dirty="0"/>
              <a:t>As my own “Executive Committee,” can I flexibly prioritize my needs, plans, and energies? Or am I resentful when life changes my plans? </a:t>
            </a:r>
          </a:p>
          <a:p>
            <a:pPr marL="181225" indent="-181225">
              <a:buFont typeface="Arial" panose="020B0604020202020204" pitchFamily="34" charset="0"/>
              <a:buChar char="•"/>
            </a:pPr>
            <a:r>
              <a:rPr lang="en-US" dirty="0"/>
              <a:t>How do my attempts to control impact the outcome?</a:t>
            </a:r>
          </a:p>
          <a:p>
            <a:pPr marL="181225" indent="-181225">
              <a:buFont typeface="Arial" panose="020B0604020202020204" pitchFamily="34" charset="0"/>
              <a:buChar char="•"/>
            </a:pPr>
            <a:r>
              <a:rPr lang="en-US" dirty="0"/>
              <a:t>When have I tried to keep the reigns on everything?</a:t>
            </a:r>
          </a:p>
          <a:p>
            <a:pPr marL="181225" indent="-181225">
              <a:buFont typeface="Arial" panose="020B0604020202020204" pitchFamily="34" charset="0"/>
              <a:buChar char="•"/>
            </a:pPr>
            <a:r>
              <a:rPr lang="en-US" dirty="0"/>
              <a:t>Have I reported (to my boss or Sponsor) having too many responsibilities? Was there a solution?</a:t>
            </a:r>
          </a:p>
          <a:p>
            <a:pPr marL="181225" indent="-181225">
              <a:buFont typeface="Arial" panose="020B0604020202020204" pitchFamily="34" charset="0"/>
              <a:buChar char="•"/>
            </a:pPr>
            <a:r>
              <a:rPr lang="en-US" dirty="0"/>
              <a:t>How does it affect my relationships when I ask for, and accept help, and actually trust others to do their tasks?</a:t>
            </a:r>
          </a:p>
          <a:p>
            <a:pPr marL="181225" indent="-181225">
              <a:buFont typeface="Arial" panose="020B0604020202020204" pitchFamily="34" charset="0"/>
              <a:buChar char="•"/>
            </a:pPr>
            <a:r>
              <a:rPr lang="en-US" dirty="0"/>
              <a:t>Is it easier for me to give than to receive? If so, why?</a:t>
            </a:r>
          </a:p>
          <a:p>
            <a:pPr marL="181225" indent="-181225">
              <a:buFont typeface="Arial" panose="020B0604020202020204" pitchFamily="34" charset="0"/>
              <a:buChar char="•"/>
            </a:pPr>
            <a:r>
              <a:rPr lang="en-US" dirty="0"/>
              <a:t>Have I delegated something that is actually my responsibility to someone else? Why?</a:t>
            </a:r>
          </a:p>
        </p:txBody>
      </p:sp>
      <p:sp>
        <p:nvSpPr>
          <p:cNvPr id="4" name="Slide Number Placeholder 3"/>
          <p:cNvSpPr>
            <a:spLocks noGrp="1"/>
          </p:cNvSpPr>
          <p:nvPr>
            <p:ph type="sldNum" sz="quarter" idx="5"/>
          </p:nvPr>
        </p:nvSpPr>
        <p:spPr/>
        <p:txBody>
          <a:bodyPr/>
          <a:lstStyle/>
          <a:p>
            <a:fld id="{EEF43594-4C4D-48AE-A4F0-A9A859D44E0D}" type="slidenum">
              <a:rPr lang="en-US" smtClean="0"/>
              <a:t>17</a:t>
            </a:fld>
            <a:endParaRPr lang="en-US"/>
          </a:p>
        </p:txBody>
      </p:sp>
    </p:spTree>
    <p:extLst>
      <p:ext uri="{BB962C8B-B14F-4D97-AF65-F5344CB8AC3E}">
        <p14:creationId xmlns:p14="http://schemas.microsoft.com/office/powerpoint/2010/main" val="55397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everybody, my name is Katy. Concept Eight guides me in the areas of consistency, responsibility, and delegation. One of the most rewarding roles I have enjoyed has been acting as an </a:t>
            </a:r>
            <a:r>
              <a:rPr lang="en-US" dirty="0" err="1">
                <a:latin typeface="Calibri" panose="020F0502020204030204" pitchFamily="34" charset="0"/>
                <a:ea typeface="Calibri" panose="020F0502020204030204" pitchFamily="34" charset="0"/>
                <a:cs typeface="Times New Roman" panose="02020603050405020304" pitchFamily="18" charset="0"/>
              </a:rPr>
              <a:t>Alateen</a:t>
            </a:r>
            <a:r>
              <a:rPr lang="en-US" dirty="0">
                <a:latin typeface="Calibri" panose="020F0502020204030204" pitchFamily="34" charset="0"/>
                <a:ea typeface="Calibri" panose="020F0502020204030204" pitchFamily="34" charset="0"/>
                <a:cs typeface="Times New Roman" panose="02020603050405020304" pitchFamily="18" charset="0"/>
              </a:rPr>
              <a:t> Group Sponsor. The Group Sponsor role is similar to the Board Of Trustees—by  operating as a position of support in the </a:t>
            </a:r>
            <a:r>
              <a:rPr lang="en-US" dirty="0" err="1">
                <a:latin typeface="Calibri" panose="020F0502020204030204" pitchFamily="34" charset="0"/>
                <a:ea typeface="Calibri" panose="020F0502020204030204" pitchFamily="34" charset="0"/>
                <a:cs typeface="Times New Roman" panose="02020603050405020304" pitchFamily="18" charset="0"/>
              </a:rPr>
              <a:t>Alateen</a:t>
            </a:r>
            <a:r>
              <a:rPr lang="en-US" dirty="0">
                <a:latin typeface="Calibri" panose="020F0502020204030204" pitchFamily="34" charset="0"/>
                <a:ea typeface="Calibri" panose="020F0502020204030204" pitchFamily="34" charset="0"/>
                <a:cs typeface="Times New Roman" panose="02020603050405020304" pitchFamily="18" charset="0"/>
              </a:rPr>
              <a:t> meeting. The Sponsors ensure a safe atmosphere for all, which allows the </a:t>
            </a:r>
            <a:r>
              <a:rPr lang="en-US" dirty="0" err="1">
                <a:latin typeface="Calibri" panose="020F0502020204030204" pitchFamily="34" charset="0"/>
                <a:ea typeface="Calibri" panose="020F0502020204030204" pitchFamily="34" charset="0"/>
                <a:cs typeface="Times New Roman" panose="02020603050405020304" pitchFamily="18" charset="0"/>
              </a:rPr>
              <a:t>Alateens</a:t>
            </a:r>
            <a:r>
              <a:rPr lang="en-US" dirty="0">
                <a:latin typeface="Calibri" panose="020F0502020204030204" pitchFamily="34" charset="0"/>
                <a:ea typeface="Calibri" panose="020F0502020204030204" pitchFamily="34" charset="0"/>
                <a:cs typeface="Times New Roman" panose="02020603050405020304" pitchFamily="18" charset="0"/>
              </a:rPr>
              <a:t> to act as the Executive Committee members by taking on meeting duties such as chairing the meeting, reading the Legacies, and choosing the format. I find that attending on a regular basis and consistently providing a positive attitude, fosters mutual trust and respect among the </a:t>
            </a:r>
            <a:r>
              <a:rPr lang="en-US" dirty="0" err="1">
                <a:latin typeface="Calibri" panose="020F0502020204030204" pitchFamily="34" charset="0"/>
                <a:ea typeface="Calibri" panose="020F0502020204030204" pitchFamily="34" charset="0"/>
                <a:cs typeface="Times New Roman" panose="02020603050405020304" pitchFamily="18" charset="0"/>
              </a:rPr>
              <a:t>Alateens</a:t>
            </a:r>
            <a:r>
              <a:rPr lang="en-US" dirty="0">
                <a:latin typeface="Calibri" panose="020F0502020204030204" pitchFamily="34" charset="0"/>
                <a:ea typeface="Calibri" panose="020F0502020204030204" pitchFamily="34" charset="0"/>
                <a:cs typeface="Times New Roman" panose="02020603050405020304" pitchFamily="18" charset="0"/>
              </a:rPr>
              <a:t> and AMIAS. I grew up in </a:t>
            </a:r>
            <a:r>
              <a:rPr lang="en-US" dirty="0" err="1">
                <a:latin typeface="Calibri" panose="020F0502020204030204" pitchFamily="34" charset="0"/>
                <a:ea typeface="Calibri" panose="020F0502020204030204" pitchFamily="34" charset="0"/>
                <a:cs typeface="Times New Roman" panose="02020603050405020304" pitchFamily="18" charset="0"/>
              </a:rPr>
              <a:t>Alateen</a:t>
            </a:r>
            <a:r>
              <a:rPr lang="en-US" dirty="0">
                <a:latin typeface="Calibri" panose="020F0502020204030204" pitchFamily="34" charset="0"/>
                <a:ea typeface="Calibri" panose="020F0502020204030204" pitchFamily="34" charset="0"/>
                <a:cs typeface="Times New Roman" panose="02020603050405020304" pitchFamily="18" charset="0"/>
              </a:rPr>
              <a:t>. As a young person living in an alcoholic home, knowing the Sponsor would be there on a consistent basis provided me with surety and comfort which helped balance the chaos at home. Feeling safe created an atmosphere where I could relax and begin to focus on the positive message of </a:t>
            </a:r>
            <a:r>
              <a:rPr lang="en-US" dirty="0" err="1">
                <a:latin typeface="Calibri" panose="020F0502020204030204" pitchFamily="34" charset="0"/>
                <a:ea typeface="Calibri" panose="020F0502020204030204" pitchFamily="34" charset="0"/>
                <a:cs typeface="Times New Roman" panose="02020603050405020304" pitchFamily="18" charset="0"/>
              </a:rPr>
              <a:t>Alateen</a:t>
            </a:r>
            <a:r>
              <a:rPr lang="en-US" dirty="0">
                <a:latin typeface="Calibri" panose="020F0502020204030204" pitchFamily="34" charset="0"/>
                <a:ea typeface="Calibri" panose="020F0502020204030204" pitchFamily="34" charset="0"/>
                <a:cs typeface="Times New Roman" panose="02020603050405020304" pitchFamily="18" charset="0"/>
              </a:rPr>
              <a:t>. As a personal Sponsor my role is to encourage the members that I sponsor to move through the Steps and learn how to apply them to their lives. This allows them to become responsible for their own growth and recovery, just like I’m responsible for mine. Like the quarterly board meetings, seeing the people I sponsor at meetings, or touching base regularly over the phone, is key to create an honest and harmonious relationship where both of us can grow. In my home, I act as both a Board member and as an Executive Committee member. Routines are established in order to keep our home running smoothly. This allows each member of my family to perform regular tasks. We may all have to do some jobs we don’t like, but we can tackle them together and create an end result that we all enjoy. Like much of my program, home is the hardest place for me to delegate and let go of the results. I do still find myself re-stacking the dishwasher, or re-cleaning a surface now and then, but because of the program I am able to laugh at myself and make amends if needed, so that everyone’s work is valued and respected.</a:t>
            </a:r>
          </a:p>
        </p:txBody>
      </p:sp>
      <p:sp>
        <p:nvSpPr>
          <p:cNvPr id="4" name="Slide Number Placeholder 3"/>
          <p:cNvSpPr>
            <a:spLocks noGrp="1"/>
          </p:cNvSpPr>
          <p:nvPr>
            <p:ph type="sldNum" sz="quarter" idx="5"/>
          </p:nvPr>
        </p:nvSpPr>
        <p:spPr/>
        <p:txBody>
          <a:bodyPr/>
          <a:lstStyle/>
          <a:p>
            <a:fld id="{EEF43594-4C4D-48AE-A4F0-A9A859D44E0D}" type="slidenum">
              <a:rPr lang="en-US" smtClean="0"/>
              <a:t>18</a:t>
            </a:fld>
            <a:endParaRPr lang="en-US"/>
          </a:p>
        </p:txBody>
      </p:sp>
    </p:spTree>
    <p:extLst>
      <p:ext uri="{BB962C8B-B14F-4D97-AF65-F5344CB8AC3E}">
        <p14:creationId xmlns:p14="http://schemas.microsoft.com/office/powerpoint/2010/main" val="350092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is about integrity and leading by example.</a:t>
            </a:r>
          </a:p>
          <a:p>
            <a:r>
              <a:rPr lang="en-US" dirty="0"/>
              <a:t>I ask myself:</a:t>
            </a:r>
          </a:p>
          <a:p>
            <a:pPr marL="181225" indent="-181225">
              <a:buFont typeface="Arial" panose="020B0604020202020204" pitchFamily="34" charset="0"/>
              <a:buChar char="•"/>
            </a:pPr>
            <a:r>
              <a:rPr lang="en-US" dirty="0"/>
              <a:t>What role does my Higher Power have in my vision for the future? What roles do my relationships have?</a:t>
            </a:r>
          </a:p>
          <a:p>
            <a:pPr marL="181225" indent="-181225">
              <a:buFont typeface="Arial" panose="020B0604020202020204" pitchFamily="34" charset="0"/>
              <a:buChar char="•"/>
            </a:pPr>
            <a:r>
              <a:rPr lang="en-US" dirty="0"/>
              <a:t>How can putting the focus on myself help me to take on a positive leadership role with others?</a:t>
            </a:r>
          </a:p>
          <a:p>
            <a:pPr marL="181225" indent="-181225">
              <a:buFont typeface="Arial" panose="020B0604020202020204" pitchFamily="34" charset="0"/>
              <a:buChar char="•"/>
            </a:pPr>
            <a:r>
              <a:rPr lang="en-US" dirty="0"/>
              <a:t>How do I demonstrate tolerance, responsibility, flexibility, and vision?</a:t>
            </a:r>
          </a:p>
          <a:p>
            <a:pPr marL="181225" indent="-181225">
              <a:buFont typeface="Arial" panose="020B0604020202020204" pitchFamily="34" charset="0"/>
              <a:buChar char="•"/>
            </a:pPr>
            <a:r>
              <a:rPr lang="en-US" dirty="0"/>
              <a:t>What expectations do I have of a good leader? Am I reasonable in my expectations? Do I have the same expectations for myself?</a:t>
            </a:r>
          </a:p>
          <a:p>
            <a:pPr marL="181225" indent="-181225">
              <a:buFont typeface="Arial" panose="020B0604020202020204" pitchFamily="34" charset="0"/>
              <a:buChar char="•"/>
            </a:pPr>
            <a:r>
              <a:rPr lang="en-US" dirty="0"/>
              <a:t>Do I have a fear of failure or success? Am I afraid of being judged or criticized for my decisions? </a:t>
            </a:r>
          </a:p>
          <a:p>
            <a:pPr marL="181225" indent="-181225">
              <a:buFont typeface="Arial" panose="020B0604020202020204" pitchFamily="34" charset="0"/>
              <a:buChar char="•"/>
            </a:pPr>
            <a:r>
              <a:rPr lang="en-US" dirty="0"/>
              <a:t>What is the leadership structure in my home? Are there power struggles and/or conflict? What might good personal leadership look like?</a:t>
            </a:r>
          </a:p>
          <a:p>
            <a:pPr marL="181225" indent="-181225">
              <a:buFont typeface="Arial" panose="020B0604020202020204" pitchFamily="34" charset="0"/>
              <a:buChar char="•"/>
            </a:pPr>
            <a:r>
              <a:rPr lang="en-US" dirty="0"/>
              <a:t>How am I contributing to and encouraging others’ growth? In what ways am I contributing or standing in the way of my own growth?</a:t>
            </a:r>
          </a:p>
          <a:p>
            <a:pPr marL="181225" indent="-181225">
              <a:buFont typeface="Arial" panose="020B0604020202020204" pitchFamily="34" charset="0"/>
              <a:buChar char="•"/>
            </a:pPr>
            <a:r>
              <a:rPr lang="en-US" dirty="0"/>
              <a:t>Do I allow and/or encourage others to share their feelings and opinions and make decisions without demeaning them when I disagree? Do I feel able to share mine as well?</a:t>
            </a:r>
          </a:p>
          <a:p>
            <a:pPr marL="181225" indent="-181225">
              <a:buFont typeface="Arial" panose="020B0604020202020204" pitchFamily="34" charset="0"/>
              <a:buChar char="•"/>
            </a:pPr>
            <a:r>
              <a:rPr lang="en-US" dirty="0"/>
              <a:t>Do I equate being a leader with being alone?</a:t>
            </a:r>
          </a:p>
          <a:p>
            <a:pPr marL="181225" indent="-181225">
              <a:buFont typeface="Arial" panose="020B0604020202020204" pitchFamily="34" charset="0"/>
              <a:buChar char="•"/>
            </a:pPr>
            <a:r>
              <a:rPr lang="en-US" dirty="0"/>
              <a:t>Do I understand the difference between leading and governing? What is it?</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19</a:t>
            </a:fld>
            <a:endParaRPr lang="en-US"/>
          </a:p>
        </p:txBody>
      </p:sp>
    </p:spTree>
    <p:extLst>
      <p:ext uri="{BB962C8B-B14F-4D97-AF65-F5344CB8AC3E}">
        <p14:creationId xmlns:p14="http://schemas.microsoft.com/office/powerpoint/2010/main" val="296745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Camp has a sports camp theme. We can go through this in 45 minutes, and it can be expanded on to include ‘live’ member </a:t>
            </a:r>
            <a:r>
              <a:rPr lang="en-US" dirty="0" err="1"/>
              <a:t>sharings</a:t>
            </a:r>
            <a:r>
              <a:rPr lang="en-US" dirty="0"/>
              <a:t> in addition to the </a:t>
            </a:r>
            <a:r>
              <a:rPr lang="en-US" dirty="0" err="1"/>
              <a:t>sharings</a:t>
            </a:r>
            <a:r>
              <a:rPr lang="en-US" dirty="0"/>
              <a:t> of members in the notes. There are two slides for each Concept. The first slide states the Concept and asks us to consider several questions related to applying the Concept in our personal recovery. The second slide has a member sharing and provides an opportunity to invite members to share their experience, strength, and hope on the Concept.</a:t>
            </a:r>
          </a:p>
        </p:txBody>
      </p:sp>
      <p:sp>
        <p:nvSpPr>
          <p:cNvPr id="4" name="Slide Number Placeholder 3"/>
          <p:cNvSpPr>
            <a:spLocks noGrp="1"/>
          </p:cNvSpPr>
          <p:nvPr>
            <p:ph type="sldNum" sz="quarter" idx="5"/>
          </p:nvPr>
        </p:nvSpPr>
        <p:spPr/>
        <p:txBody>
          <a:bodyPr/>
          <a:lstStyle/>
          <a:p>
            <a:fld id="{EEF43594-4C4D-48AE-A4F0-A9A859D44E0D}" type="slidenum">
              <a:rPr lang="en-US" smtClean="0"/>
              <a:t>2</a:t>
            </a:fld>
            <a:endParaRPr lang="en-US"/>
          </a:p>
        </p:txBody>
      </p:sp>
    </p:spTree>
    <p:extLst>
      <p:ext uri="{BB962C8B-B14F-4D97-AF65-F5344CB8AC3E}">
        <p14:creationId xmlns:p14="http://schemas.microsoft.com/office/powerpoint/2010/main" val="3790654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my name is Patti. The first part of Concept Nine states “Good personal leadership at all service levels is a necessity.” My first experience of leadership in Al-Anon was when I signed up to lead a meeting. Understanding that members in the room would feel more comfortable if I kept the readings in order, that if I chose a topic that welcomed wide participation, it would be a good meeting. I thought about that meeting afterwards and realized that good leadership can create a safe space. It is rarely my first choice to be the leader, but I do recognize good leadership when I have a chance to work with it. I find myself analyzing the particular qualities that make that person a good leader and try to incorporate them into my own growth. Leadership requires that I fulfill my responsibilities to the best of my ability, even if I am responsible only for myself. But if I have accepted a responsibility, others are counting on me to lead, to set an example, to guide—and that is my responsibility. Weak or haphazard leadership leaves others feeling vulnerable and insecure. Bill W. said, “good leadership never passes the buck.” The first time I read that, I was thinking it meant accepting blame or responsibility for a mess. As I’ve grown in this program the idea of blame has just faded away. It’s become more like “this is your show, do the best you can, own your mistakes, take care of others, and use this experience to grow.” The characteristics I have noticed in good leaders always start with listening. In Al-Anon I learned to add the presumption of goodwill, and calm—like I just whispered the serenity prayer to myself—kindness, treating others as I would like to be treated, trust myself—my viewpoint is the only view I can have—which takes me back to listening because I need to understand the viewpoint of others. So, in learning to lead, I am also learning to become more of who I want to be and, in the process, creating a safer space for others around me.</a:t>
            </a:r>
          </a:p>
        </p:txBody>
      </p:sp>
      <p:sp>
        <p:nvSpPr>
          <p:cNvPr id="4" name="Slide Number Placeholder 3"/>
          <p:cNvSpPr>
            <a:spLocks noGrp="1"/>
          </p:cNvSpPr>
          <p:nvPr>
            <p:ph type="sldNum" sz="quarter" idx="5"/>
          </p:nvPr>
        </p:nvSpPr>
        <p:spPr/>
        <p:txBody>
          <a:bodyPr/>
          <a:lstStyle/>
          <a:p>
            <a:fld id="{EEF43594-4C4D-48AE-A4F0-A9A859D44E0D}" type="slidenum">
              <a:rPr lang="en-US" smtClean="0"/>
              <a:t>20</a:t>
            </a:fld>
            <a:endParaRPr lang="en-US"/>
          </a:p>
        </p:txBody>
      </p:sp>
    </p:spTree>
    <p:extLst>
      <p:ext uri="{BB962C8B-B14F-4D97-AF65-F5344CB8AC3E}">
        <p14:creationId xmlns:p14="http://schemas.microsoft.com/office/powerpoint/2010/main" val="258292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This Concept is about balanced responsibility. I must honor boundaries that come from careful definition of responsibility and authority.</a:t>
            </a:r>
          </a:p>
          <a:p>
            <a:r>
              <a:rPr lang="en-US" dirty="0"/>
              <a:t>I ask myself:</a:t>
            </a:r>
          </a:p>
          <a:p>
            <a:pPr marL="181225" indent="-181225">
              <a:buFont typeface="Arial" panose="020B0604020202020204" pitchFamily="34" charset="0"/>
              <a:buChar char="•"/>
            </a:pPr>
            <a:r>
              <a:rPr lang="en-US" dirty="0"/>
              <a:t>Am I willing to voice my concerns when expectations, job descriptions, and/or family roles are unclear?  How would I approach that?</a:t>
            </a:r>
          </a:p>
          <a:p>
            <a:pPr marL="181225" indent="-181225">
              <a:buFont typeface="Arial" panose="020B0604020202020204" pitchFamily="34" charset="0"/>
              <a:buChar char="•"/>
            </a:pPr>
            <a:r>
              <a:rPr lang="en-US" dirty="0"/>
              <a:t>Have I assumed responsibilities that are not mine?</a:t>
            </a:r>
          </a:p>
          <a:p>
            <a:pPr marL="181225" indent="-181225">
              <a:buFont typeface="Arial" panose="020B0604020202020204" pitchFamily="34" charset="0"/>
              <a:buChar char="•"/>
            </a:pPr>
            <a:r>
              <a:rPr lang="en-US" dirty="0"/>
              <a:t>How can I encourage balanced responsibility?</a:t>
            </a:r>
          </a:p>
          <a:p>
            <a:pPr marL="181225" indent="-181225">
              <a:buFont typeface="Arial" panose="020B0604020202020204" pitchFamily="34" charset="0"/>
              <a:buChar char="•"/>
            </a:pPr>
            <a:r>
              <a:rPr lang="en-US" dirty="0"/>
              <a:t>When I recognize others’ attempts at double-headed management, how do I detach from them?</a:t>
            </a:r>
          </a:p>
          <a:p>
            <a:pPr marL="181225" indent="-181225">
              <a:buFont typeface="Arial" panose="020B0604020202020204" pitchFamily="34" charset="0"/>
              <a:buChar char="•"/>
            </a:pPr>
            <a:r>
              <a:rPr lang="en-US" dirty="0"/>
              <a:t>What are examples of my attempts at double-headed management?</a:t>
            </a:r>
          </a:p>
          <a:p>
            <a:pPr marL="181225" indent="-181225">
              <a:buFont typeface="Arial" panose="020B0604020202020204" pitchFamily="34" charset="0"/>
              <a:buChar char="•"/>
            </a:pPr>
            <a:r>
              <a:rPr lang="en-US" dirty="0"/>
              <a:t>How could appropriate boundaries support a harmonious working balance?</a:t>
            </a:r>
          </a:p>
          <a:p>
            <a:pPr marL="181225" indent="-181225">
              <a:buFont typeface="Arial" panose="020B0604020202020204" pitchFamily="34" charset="0"/>
              <a:buChar char="•"/>
            </a:pPr>
            <a:r>
              <a:rPr lang="en-US" dirty="0"/>
              <a:t>If I am responsible for a group effort, how do I inspire the group?</a:t>
            </a:r>
          </a:p>
          <a:p>
            <a:pPr marL="181225" indent="-181225">
              <a:buFont typeface="Arial" panose="020B0604020202020204" pitchFamily="34" charset="0"/>
              <a:buChar char="•"/>
            </a:pPr>
            <a:r>
              <a:rPr lang="en-US" dirty="0"/>
              <a:t>What am I sacrificing when I fail to delegate or clearly define my own or others’ responsibilities?</a:t>
            </a:r>
          </a:p>
          <a:p>
            <a:pPr marL="181225" indent="-18122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21</a:t>
            </a:fld>
            <a:endParaRPr lang="en-US"/>
          </a:p>
        </p:txBody>
      </p:sp>
    </p:spTree>
    <p:extLst>
      <p:ext uri="{BB962C8B-B14F-4D97-AF65-F5344CB8AC3E}">
        <p14:creationId xmlns:p14="http://schemas.microsoft.com/office/powerpoint/2010/main" val="1225571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it’s Fred. I would like to briefly share with you my experience with Concept Ten. When I first learned of this Concept, I could only picture a big two-headed monster and did not really understand the meaning or intent. Only after serving as our Area Website Coordinator did, I start to grasp the true meaning of Concept Ten. When a new Website Coordinator was elected, after several training sessions, I sat back and watched the new Coordinator go to work. However, if I thought updates were not happening fast enough, or if I thought the items were, in my opinion, inserted in the wrong place, I would change the website myself. When working through the Concepts with my Sponsor, the light came on regarding what I was doing. It was in direct conflict with everything that Concept Ten is about. I promptly contacted the new Coordinator, apologized and stated that I would be hands-off unless I was asked to help. I turned the management of the website over to the new Coordinator and asked my Higher Power to keep me from violating this Concept. This newfound meaning of Concept Ten carried over into my personal life, at work, and home. At work when I delegate a task to an employee, I make sure that they were aware of the results needed as well as any boundaries. Then I stayed out of their way as I let them complete the task. This took a lot of stress out of my life, as well as letting the employees grow and let them see that they were contributing to the success of the company. In my home life, the family members discussed who would do the work that needed to be accomplished to meet our obligations and keep things running smoothly. Once assignments were made, it was stated that no one would interfere with how the tasks were completed. This also eliminated a lot of stress—not only in my life, but also the lives of other family members. It eliminated a lot of yelling and finger-pointing and the jobs got done. So, Concept Ten has brought a lot of serenity into my recovery. I can still fall back into some of my old control habits, but I’m definitely getting better and staying in my own lane. Thank you Al-Anon, for providing me with this important tool.</a:t>
            </a:r>
          </a:p>
        </p:txBody>
      </p:sp>
      <p:sp>
        <p:nvSpPr>
          <p:cNvPr id="4" name="Slide Number Placeholder 3"/>
          <p:cNvSpPr>
            <a:spLocks noGrp="1"/>
          </p:cNvSpPr>
          <p:nvPr>
            <p:ph type="sldNum" sz="quarter" idx="5"/>
          </p:nvPr>
        </p:nvSpPr>
        <p:spPr/>
        <p:txBody>
          <a:bodyPr/>
          <a:lstStyle/>
          <a:p>
            <a:fld id="{EEF43594-4C4D-48AE-A4F0-A9A859D44E0D}" type="slidenum">
              <a:rPr lang="en-US" smtClean="0"/>
              <a:t>22</a:t>
            </a:fld>
            <a:endParaRPr lang="en-US"/>
          </a:p>
        </p:txBody>
      </p:sp>
    </p:spTree>
    <p:extLst>
      <p:ext uri="{BB962C8B-B14F-4D97-AF65-F5344CB8AC3E}">
        <p14:creationId xmlns:p14="http://schemas.microsoft.com/office/powerpoint/2010/main" val="428164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is about cooperation, collaboration and unity. </a:t>
            </a:r>
          </a:p>
          <a:p>
            <a:r>
              <a:rPr lang="en-US" dirty="0"/>
              <a:t>I ask myself these questions:</a:t>
            </a:r>
          </a:p>
          <a:p>
            <a:pPr marL="181225" indent="-181225">
              <a:buFont typeface="Arial" panose="020B0604020202020204" pitchFamily="34" charset="0"/>
              <a:buChar char="•"/>
            </a:pPr>
            <a:r>
              <a:rPr lang="en-US" dirty="0"/>
              <a:t>How could every activity in my life have a spiritual motive?</a:t>
            </a:r>
          </a:p>
          <a:p>
            <a:pPr marL="181225" indent="-181225">
              <a:buFont typeface="Arial" panose="020B0604020202020204" pitchFamily="34" charset="0"/>
              <a:buChar char="•"/>
            </a:pPr>
            <a:r>
              <a:rPr lang="en-US" dirty="0"/>
              <a:t>What is my primary purpose in life and how is it reflected in group efforts?</a:t>
            </a:r>
          </a:p>
          <a:p>
            <a:pPr marL="181225" indent="-181225">
              <a:buFont typeface="Arial" panose="020B0604020202020204" pitchFamily="34" charset="0"/>
              <a:buChar char="•"/>
            </a:pPr>
            <a:r>
              <a:rPr lang="en-US" dirty="0"/>
              <a:t>How do I contribute to an atmosphere of harmony at home/ at work?</a:t>
            </a:r>
          </a:p>
          <a:p>
            <a:pPr marL="181225" indent="-181225">
              <a:buFont typeface="Arial" panose="020B0604020202020204" pitchFamily="34" charset="0"/>
              <a:buChar char="•"/>
            </a:pPr>
            <a:r>
              <a:rPr lang="en-US" dirty="0"/>
              <a:t>How can I respect others when I do not like and/or agree with them?</a:t>
            </a:r>
          </a:p>
          <a:p>
            <a:pPr marL="181225" indent="-181225">
              <a:buFont typeface="Arial" panose="020B0604020202020204" pitchFamily="34" charset="0"/>
              <a:buChar char="•"/>
            </a:pPr>
            <a:r>
              <a:rPr lang="en-US" dirty="0"/>
              <a:t>Do I practice inclusion rather than exclusion?</a:t>
            </a:r>
          </a:p>
          <a:p>
            <a:pPr marL="181225" indent="-181225">
              <a:buFont typeface="Arial" panose="020B0604020202020204" pitchFamily="34" charset="0"/>
              <a:buChar char="•"/>
            </a:pPr>
            <a:r>
              <a:rPr lang="en-US" dirty="0"/>
              <a:t>When have I taken on too many responsibilities? What were my motives?</a:t>
            </a:r>
          </a:p>
        </p:txBody>
      </p:sp>
      <p:sp>
        <p:nvSpPr>
          <p:cNvPr id="4" name="Slide Number Placeholder 3"/>
          <p:cNvSpPr>
            <a:spLocks noGrp="1"/>
          </p:cNvSpPr>
          <p:nvPr>
            <p:ph type="sldNum" sz="quarter" idx="5"/>
          </p:nvPr>
        </p:nvSpPr>
        <p:spPr/>
        <p:txBody>
          <a:bodyPr/>
          <a:lstStyle/>
          <a:p>
            <a:fld id="{EEF43594-4C4D-48AE-A4F0-A9A859D44E0D}" type="slidenum">
              <a:rPr lang="en-US" smtClean="0"/>
              <a:t>23</a:t>
            </a:fld>
            <a:endParaRPr lang="en-US"/>
          </a:p>
        </p:txBody>
      </p:sp>
    </p:spTree>
    <p:extLst>
      <p:ext uri="{BB962C8B-B14F-4D97-AF65-F5344CB8AC3E}">
        <p14:creationId xmlns:p14="http://schemas.microsoft.com/office/powerpoint/2010/main" val="401613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everyone, my name is Kathy, and I am going to talk to you a little bit about Concept Eleven, which is about the World Service Office, its selected committees and Staff members. It’s about how they relate to, and work with, one another. Concept Eleven tells us that we are not alone, that through partnership and collaboration we can get anything done. Through mutual trust, respect for each other, and dedication to a common goal, we can succeed where others have failed. With delegation, shared responsibility, and flexibility we can get things done together and no one is left out and no one is above another. We can all work, and live, in harmony—all we have to do is keep the principles of the program topmost in our minds. From </a:t>
            </a:r>
            <a:r>
              <a:rPr lang="en-US" i="1" dirty="0">
                <a:latin typeface="Calibri" panose="020F0502020204030204" pitchFamily="34" charset="0"/>
                <a:ea typeface="Calibri" panose="020F0502020204030204" pitchFamily="34" charset="0"/>
                <a:cs typeface="Times New Roman" panose="02020603050405020304" pitchFamily="18" charset="0"/>
              </a:rPr>
              <a:t>Paths to Recovery</a:t>
            </a:r>
            <a:r>
              <a:rPr lang="en-US" dirty="0">
                <a:latin typeface="Calibri" panose="020F0502020204030204" pitchFamily="34" charset="0"/>
                <a:ea typeface="Calibri" panose="020F0502020204030204" pitchFamily="34" charset="0"/>
                <a:cs typeface="Times New Roman" panose="02020603050405020304" pitchFamily="18" charset="0"/>
              </a:rPr>
              <a:t>, “honesty, fairness, respect, and willingness to keep spiritual principles uppermost in our minds is our best guarantee of continued friendly efficient service in Al-Anon and in our lives” (p. 318). I try and keep that in mind when I am at work, at play, at my Al-Anon meetings, and at home. I’m working on it constantly every day. I use the principles of the program. I’m not saying I am perfect, but I try to be the best human being I can be, and with that comes the efforts of all the people I am around. It just magnifies and multiplies. I am very grateful to be in this position and to be a member of Al-Anon, and for all of you out there. Thank you. </a:t>
            </a:r>
          </a:p>
        </p:txBody>
      </p:sp>
      <p:sp>
        <p:nvSpPr>
          <p:cNvPr id="4" name="Slide Number Placeholder 3"/>
          <p:cNvSpPr>
            <a:spLocks noGrp="1"/>
          </p:cNvSpPr>
          <p:nvPr>
            <p:ph type="sldNum" sz="quarter" idx="5"/>
          </p:nvPr>
        </p:nvSpPr>
        <p:spPr/>
        <p:txBody>
          <a:bodyPr/>
          <a:lstStyle/>
          <a:p>
            <a:fld id="{EEF43594-4C4D-48AE-A4F0-A9A859D44E0D}" type="slidenum">
              <a:rPr lang="en-US" smtClean="0"/>
              <a:t>24</a:t>
            </a:fld>
            <a:endParaRPr lang="en-US"/>
          </a:p>
        </p:txBody>
      </p:sp>
    </p:spTree>
    <p:extLst>
      <p:ext uri="{BB962C8B-B14F-4D97-AF65-F5344CB8AC3E}">
        <p14:creationId xmlns:p14="http://schemas.microsoft.com/office/powerpoint/2010/main" val="114069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and Warranties are about presuming goodwill, trusting my Higher Power’s guidance, and practicing prudence and balance in all my affairs. This Concept reflects the wisdom of all thirty-six Legacies.</a:t>
            </a:r>
          </a:p>
          <a:p>
            <a:r>
              <a:rPr lang="en-US" dirty="0"/>
              <a:t>I ask myself these questions:</a:t>
            </a:r>
          </a:p>
          <a:p>
            <a:pPr marL="181225" indent="-181225" defTabSz="966529">
              <a:buFont typeface="Arial" panose="020B0604020202020204" pitchFamily="34" charset="0"/>
              <a:buChar char="•"/>
              <a:defRPr/>
            </a:pPr>
            <a:r>
              <a:rPr lang="en-US" dirty="0"/>
              <a:t>When have I acted as the ultimate authority with my spouse, child, at work, those I sponsor, or anyone at all? Do I seek authority, wealth, or power as a goal? </a:t>
            </a:r>
          </a:p>
          <a:p>
            <a:pPr marL="181225" indent="-181225">
              <a:buFont typeface="Arial" panose="020B0604020202020204" pitchFamily="34" charset="0"/>
              <a:buChar char="•"/>
            </a:pPr>
            <a:r>
              <a:rPr lang="en-US" dirty="0"/>
              <a:t>Are there areas in my life where I need to practice more balance—Financially/Emotionally/Physically/Spiritually?  </a:t>
            </a:r>
          </a:p>
          <a:p>
            <a:pPr marL="181225" indent="-181225">
              <a:buFont typeface="Arial" panose="020B0604020202020204" pitchFamily="34" charset="0"/>
              <a:buChar char="•"/>
            </a:pPr>
            <a:r>
              <a:rPr lang="en-US" dirty="0"/>
              <a:t>How do I keep an “ample reserve” of what I need—money, energy, serenity, etc.?</a:t>
            </a:r>
          </a:p>
          <a:p>
            <a:pPr marL="181225" indent="-181225">
              <a:buFont typeface="Arial" panose="020B0604020202020204" pitchFamily="34" charset="0"/>
              <a:buChar char="•"/>
            </a:pPr>
            <a:r>
              <a:rPr lang="en-US" dirty="0"/>
              <a:t>Do I think and act democratically in the groups in my life (family, work, etc.)?</a:t>
            </a:r>
          </a:p>
          <a:p>
            <a:pPr marL="181225" indent="-181225">
              <a:buFont typeface="Arial" panose="020B0604020202020204" pitchFamily="34" charset="0"/>
              <a:buChar char="•"/>
            </a:pPr>
            <a:r>
              <a:rPr lang="en-US" dirty="0"/>
              <a:t>If anyone is emotional, how do I allow us time to calm down before continuing? </a:t>
            </a:r>
          </a:p>
          <a:p>
            <a:pPr marL="181225" indent="-181225">
              <a:buFont typeface="Arial" panose="020B0604020202020204" pitchFamily="34" charset="0"/>
              <a:buChar char="•"/>
            </a:pPr>
            <a:r>
              <a:rPr lang="en-US" dirty="0"/>
              <a:t>Have I ever felt personally punitive about someone? </a:t>
            </a:r>
          </a:p>
          <a:p>
            <a:pPr marL="181225" indent="-181225">
              <a:buFont typeface="Arial" panose="020B0604020202020204" pitchFamily="34" charset="0"/>
              <a:buChar char="•"/>
            </a:pPr>
            <a:r>
              <a:rPr lang="en-US" dirty="0"/>
              <a:t>Is “substantial unanimity” a goal in decision-making in my life?</a:t>
            </a:r>
          </a:p>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25</a:t>
            </a:fld>
            <a:endParaRPr lang="en-US"/>
          </a:p>
        </p:txBody>
      </p:sp>
    </p:spTree>
    <p:extLst>
      <p:ext uri="{BB962C8B-B14F-4D97-AF65-F5344CB8AC3E}">
        <p14:creationId xmlns:p14="http://schemas.microsoft.com/office/powerpoint/2010/main" val="3818422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my name is Anu. Before I came into the program, I was the ultimate authority in my home. I worked outside the home, and my husband stayed at home as a stay-at-home dad. Everything about my daily life was about having authority, power, and prestige</a:t>
            </a:r>
            <a:r>
              <a:rPr lang="en-US" dirty="0"/>
              <a:t>—</a:t>
            </a:r>
            <a:r>
              <a:rPr lang="en-US" dirty="0">
                <a:latin typeface="Calibri" panose="020F0502020204030204" pitchFamily="34" charset="0"/>
                <a:ea typeface="Calibri" panose="020F0502020204030204" pitchFamily="34" charset="0"/>
                <a:cs typeface="Times New Roman" panose="02020603050405020304" pitchFamily="18" charset="0"/>
              </a:rPr>
              <a:t>at home and at work. What I said ultimately won out. In fact, I was quite punishing if the family members pointed out any weakness in my plan. With my son, I could speak cruelly and shut him down. With my husband, I used a number of different ways including being completely appalled, or disappointed, or using sarcasm, yelling, screaming, banging doors, and when all else failed, giving the silent treatment. I’ve also struggled all my life with balance. When I worked, work was my Higher Power, my family was secondary, my health was secondary. Only in Al-Anon I’ve come to realize the need for balance and how good it feels when I achieve balance</a:t>
            </a:r>
            <a:r>
              <a:rPr lang="en-US" dirty="0"/>
              <a:t>—</a:t>
            </a:r>
            <a:r>
              <a:rPr lang="en-US" dirty="0">
                <a:latin typeface="Calibri" panose="020F0502020204030204" pitchFamily="34" charset="0"/>
                <a:ea typeface="Calibri" panose="020F0502020204030204" pitchFamily="34" charset="0"/>
                <a:cs typeface="Times New Roman" panose="02020603050405020304" pitchFamily="18" charset="0"/>
              </a:rPr>
              <a:t>when I’m not practicing the extremes of irresponsible behavior or abject fear. Whether it is in my family relationships or budgeting our expenses. I’ve learned about ample reserve in this Concept. That ample reserve applies not only to my money, but also to energy, serenity. It means not going from one extreme to the other</a:t>
            </a:r>
            <a:r>
              <a:rPr lang="en-US" dirty="0"/>
              <a:t>—</a:t>
            </a:r>
            <a:r>
              <a:rPr lang="en-US" dirty="0">
                <a:latin typeface="Calibri" panose="020F0502020204030204" pitchFamily="34" charset="0"/>
                <a:ea typeface="Calibri" panose="020F0502020204030204" pitchFamily="34" charset="0"/>
                <a:cs typeface="Times New Roman" panose="02020603050405020304" pitchFamily="18" charset="0"/>
              </a:rPr>
              <a:t>of being completely consumed in an activity, working out, or something else, or on the other hand ignoring everything about it because I’m scared. Because of Al-Anon, and this Concept, I ask my family for their opinion, I listen respectfully, I discuss openly, consider all of their viewpoints carefully before I make a decision. Because of Al-Anon, I feel that we have democracy in our home and in our family relationship. I’m so grateful!</a:t>
            </a:r>
          </a:p>
        </p:txBody>
      </p:sp>
      <p:sp>
        <p:nvSpPr>
          <p:cNvPr id="4" name="Slide Number Placeholder 3"/>
          <p:cNvSpPr>
            <a:spLocks noGrp="1"/>
          </p:cNvSpPr>
          <p:nvPr>
            <p:ph type="sldNum" sz="quarter" idx="5"/>
          </p:nvPr>
        </p:nvSpPr>
        <p:spPr/>
        <p:txBody>
          <a:bodyPr/>
          <a:lstStyle/>
          <a:p>
            <a:fld id="{EEF43594-4C4D-48AE-A4F0-A9A859D44E0D}" type="slidenum">
              <a:rPr lang="en-US" smtClean="0"/>
              <a:t>26</a:t>
            </a:fld>
            <a:endParaRPr lang="en-US"/>
          </a:p>
        </p:txBody>
      </p:sp>
    </p:spTree>
    <p:extLst>
      <p:ext uri="{BB962C8B-B14F-4D97-AF65-F5344CB8AC3E}">
        <p14:creationId xmlns:p14="http://schemas.microsoft.com/office/powerpoint/2010/main" val="9147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43594-4C4D-48AE-A4F0-A9A859D44E0D}" type="slidenum">
              <a:rPr lang="en-US" smtClean="0"/>
              <a:t>27</a:t>
            </a:fld>
            <a:endParaRPr lang="en-US"/>
          </a:p>
        </p:txBody>
      </p:sp>
    </p:spTree>
    <p:extLst>
      <p:ext uri="{BB962C8B-B14F-4D97-AF65-F5344CB8AC3E}">
        <p14:creationId xmlns:p14="http://schemas.microsoft.com/office/powerpoint/2010/main" val="86348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US" sz="1900" dirty="0">
                <a:latin typeface="Calibri" panose="020F0502020204030204" pitchFamily="34" charset="0"/>
                <a:ea typeface="Calibri" panose="020F0502020204030204" pitchFamily="34" charset="0"/>
                <a:cs typeface="Times New Roman" panose="02020603050405020304" pitchFamily="18" charset="0"/>
              </a:rPr>
              <a:t>Concept One is about sorting out responsibilities. Many of us who have lived with alcoholism don’t have a healthy understanding of what we are and are not responsible for. </a:t>
            </a:r>
          </a:p>
          <a:p>
            <a:pPr>
              <a:lnSpc>
                <a:spcPct val="107000"/>
              </a:lnSpc>
              <a:spcAft>
                <a:spcPts val="634"/>
              </a:spcAft>
            </a:pPr>
            <a:r>
              <a:rPr lang="en-US" sz="1900" dirty="0">
                <a:latin typeface="Calibri" panose="020F0502020204030204" pitchFamily="34" charset="0"/>
                <a:ea typeface="Calibri" panose="020F0502020204030204" pitchFamily="34" charset="0"/>
                <a:cs typeface="Times New Roman" panose="02020603050405020304" pitchFamily="18" charset="0"/>
              </a:rPr>
              <a:t>To apply this Concept in my life I must take responsibility for myself and not try to be the ultimate authority in my family, work, or any other groups. Instead, I:</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Trust the group conscience of the group/family/work team</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Presume goodwill</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Participate in the group as “one of many”</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Recognize that others are responsible for themselves and not take responsibility for others</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Ask for help with my physical/emotional/spiritual needs when required, and gratefully accept help that is offered</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Know which gifts and talents I bring, as well as my limitations</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When a controversy does arise, focus on my own experience, strength, and hope and not my perception of others’ thoughts, actions, and motives</a:t>
            </a:r>
          </a:p>
          <a:p>
            <a:pPr marL="362448" indent="-362448">
              <a:lnSpc>
                <a:spcPct val="107000"/>
              </a:lnSpc>
              <a:spcAft>
                <a:spcPts val="634"/>
              </a:spcAft>
              <a:buFont typeface="Arial" panose="020B0604020202020204" pitchFamily="34" charset="0"/>
              <a:buChar char="•"/>
              <a:tabLst>
                <a:tab pos="483265" algn="l"/>
              </a:tabLst>
            </a:pPr>
            <a:r>
              <a:rPr lang="en-US" sz="1900" dirty="0">
                <a:latin typeface="Calibri" panose="020F0502020204030204" pitchFamily="34" charset="0"/>
                <a:ea typeface="Calibri" panose="020F0502020204030204" pitchFamily="34" charset="0"/>
                <a:cs typeface="Times New Roman" panose="02020603050405020304" pitchFamily="18" charset="0"/>
              </a:rPr>
              <a:t>Place principles above personalities</a:t>
            </a:r>
          </a:p>
        </p:txBody>
      </p:sp>
      <p:sp>
        <p:nvSpPr>
          <p:cNvPr id="4" name="Slide Number Placeholder 3"/>
          <p:cNvSpPr>
            <a:spLocks noGrp="1"/>
          </p:cNvSpPr>
          <p:nvPr>
            <p:ph type="sldNum" sz="quarter" idx="5"/>
          </p:nvPr>
        </p:nvSpPr>
        <p:spPr/>
        <p:txBody>
          <a:bodyPr/>
          <a:lstStyle/>
          <a:p>
            <a:fld id="{EEF43594-4C4D-48AE-A4F0-A9A859D44E0D}" type="slidenum">
              <a:rPr lang="en-US" smtClean="0"/>
              <a:t>3</a:t>
            </a:fld>
            <a:endParaRPr lang="en-US"/>
          </a:p>
        </p:txBody>
      </p:sp>
    </p:spTree>
    <p:extLst>
      <p:ext uri="{BB962C8B-B14F-4D97-AF65-F5344CB8AC3E}">
        <p14:creationId xmlns:p14="http://schemas.microsoft.com/office/powerpoint/2010/main" val="405629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endParaRPr lang="en-US" dirty="0"/>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My name is Idalia. I love doing service in the worldwide fellowship of Al-Anon. Concept One has taught me a lot about responsibility and authority in my group and my life. I grew up in an alcoholic home where I always felt that it was my responsibility to handle everything. I was next to the oldest of five kids, and I always had a deep sense of responsibility of taking care of myself and my younger siblings; because it seemed to me that if I did not take care of things, something awful would happen. There is a quote on Concept One in </a:t>
            </a:r>
            <a:r>
              <a:rPr lang="en-US" i="1" dirty="0">
                <a:latin typeface="Calibri" panose="020F0502020204030204" pitchFamily="34" charset="0"/>
                <a:ea typeface="Calibri" panose="020F0502020204030204" pitchFamily="34" charset="0"/>
                <a:cs typeface="Times New Roman" panose="02020603050405020304" pitchFamily="18" charset="0"/>
              </a:rPr>
              <a:t>How Al-Anon Works </a:t>
            </a:r>
            <a:r>
              <a:rPr lang="en-US" dirty="0">
                <a:latin typeface="Calibri" panose="020F0502020204030204" pitchFamily="34" charset="0"/>
                <a:ea typeface="Calibri" panose="020F0502020204030204" pitchFamily="34" charset="0"/>
                <a:cs typeface="Times New Roman" panose="02020603050405020304" pitchFamily="18" charset="0"/>
              </a:rPr>
              <a:t>(B-32)</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that says “we are responsible for taking care of ourselves physically, emotionally and spiritually. We gradually learn to let go of  our perception that we are ultimately responsible for other people, places, and things” (p. 128). I learned about this Concept very early in the program after I attended my first Al-Anon meeting. At this meeting I noticed that the meeting did not start on time, there was some disorganization as to who would do the readings, and what readings were supposed to be read. By the end of the meeting, I understood why I needed to be there, I needed to help these people! I needed to make sure these meetings were organized properly. So, the following week I came back with an outline for how to run the meeting in a smooth and organized manner. During the announcements I presented my plan. After an awkward moment of silence—you know how those are—I was told to “Keep Coming Back.” At the end of the meeting a seasoned member approached me and said to me that meetings consisted of a group of equal members, and that each member of the group has equal responsibility and authority as to how the meetings are to be run. She mentioned to me that I did not need to take on the responsibility of the group, but she suggested that I keep the focus on myself and keep coming back. She also said to me, that eventually if something is important to me, all I needed to do is open it up to the group for discussion. What a concept! I was not alone! Today I know that there must be a unity of purpose. The group as a whole, comes together to determine what they need or don’t need. Concept One has taught me that I am an individual person, separate from other human beings, and as such, I have no responsibility or authority over others. With this Concept I have learned to make clear delineations between what does and doesn’t belong to me. Whenever I get the feeling that I need to take responsibility for people, places, and things, I just use the slogan “Live and Let Live.” Thank you </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Al-Anon for the history and depth of this Concept that helps me to live this incredible life I have today.</a:t>
            </a:r>
          </a:p>
        </p:txBody>
      </p:sp>
      <p:sp>
        <p:nvSpPr>
          <p:cNvPr id="4" name="Slide Number Placeholder 3"/>
          <p:cNvSpPr>
            <a:spLocks noGrp="1"/>
          </p:cNvSpPr>
          <p:nvPr>
            <p:ph type="sldNum" sz="quarter" idx="5"/>
          </p:nvPr>
        </p:nvSpPr>
        <p:spPr/>
        <p:txBody>
          <a:bodyPr/>
          <a:lstStyle/>
          <a:p>
            <a:fld id="{EEF43594-4C4D-48AE-A4F0-A9A859D44E0D}" type="slidenum">
              <a:rPr lang="en-US" smtClean="0"/>
              <a:t>4</a:t>
            </a:fld>
            <a:endParaRPr lang="en-US"/>
          </a:p>
        </p:txBody>
      </p:sp>
    </p:spTree>
    <p:extLst>
      <p:ext uri="{BB962C8B-B14F-4D97-AF65-F5344CB8AC3E}">
        <p14:creationId xmlns:p14="http://schemas.microsoft.com/office/powerpoint/2010/main" val="78133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3000" dirty="0">
                <a:latin typeface="Calibri" panose="020F0502020204030204" pitchFamily="34" charset="0"/>
                <a:ea typeface="Calibri" panose="020F0502020204030204" pitchFamily="34" charset="0"/>
                <a:cs typeface="Times New Roman" panose="02020603050405020304" pitchFamily="18" charset="0"/>
              </a:rPr>
              <a:t>Concept Two deals with delegation and authority. Delegating can be difficult for those who have learned to do everything themselves, those who struggle with perfectionism, and those who have lost trust in others. </a:t>
            </a:r>
          </a:p>
          <a:p>
            <a:endParaRPr lang="en-US" sz="1900" dirty="0"/>
          </a:p>
          <a:p>
            <a:r>
              <a:rPr lang="en-US" sz="1900" dirty="0"/>
              <a:t>When applying this to my personal recovery, I focus on interdependence:</a:t>
            </a:r>
          </a:p>
          <a:p>
            <a:pPr marL="181225" indent="-181225">
              <a:buFont typeface="Arial" panose="020B0604020202020204" pitchFamily="34" charset="0"/>
              <a:buChar char="•"/>
            </a:pPr>
            <a:r>
              <a:rPr lang="en-US" sz="1900" dirty="0"/>
              <a:t>I consider setting up accountability to help me learn to trust and let go</a:t>
            </a:r>
          </a:p>
          <a:p>
            <a:pPr marL="181225" indent="-181225">
              <a:buFont typeface="Arial" panose="020B0604020202020204" pitchFamily="34" charset="0"/>
              <a:buChar char="•"/>
            </a:pPr>
            <a:r>
              <a:rPr lang="en-US" sz="1900" dirty="0"/>
              <a:t>I focus on completing the tasks delegated to me</a:t>
            </a:r>
          </a:p>
          <a:p>
            <a:pPr marL="181225" indent="-181225">
              <a:buFont typeface="Arial" panose="020B0604020202020204" pitchFamily="34" charset="0"/>
              <a:buChar char="•"/>
            </a:pPr>
            <a:r>
              <a:rPr lang="en-US" sz="1900" dirty="0"/>
              <a:t>I willingly allow others the grace and trust to complete their delegated tasks</a:t>
            </a:r>
          </a:p>
          <a:p>
            <a:pPr marL="181225" indent="-181225">
              <a:buFont typeface="Arial" panose="020B0604020202020204" pitchFamily="34" charset="0"/>
              <a:buChar char="•"/>
            </a:pPr>
            <a:r>
              <a:rPr lang="en-US" sz="1900" dirty="0"/>
              <a:t>I appreciate the talents and strengths others in the group bring and appreciate the interdependence in my group</a:t>
            </a:r>
          </a:p>
          <a:p>
            <a:pPr marL="181225" indent="-181225">
              <a:buFont typeface="Arial" panose="020B0604020202020204" pitchFamily="34" charset="0"/>
              <a:buChar char="•"/>
            </a:pPr>
            <a:r>
              <a:rPr lang="en-US" sz="1900" dirty="0"/>
              <a:t>I ask for help and trust that God will provide the answers I need</a:t>
            </a:r>
          </a:p>
        </p:txBody>
      </p:sp>
      <p:sp>
        <p:nvSpPr>
          <p:cNvPr id="4" name="Slide Number Placeholder 3"/>
          <p:cNvSpPr>
            <a:spLocks noGrp="1"/>
          </p:cNvSpPr>
          <p:nvPr>
            <p:ph type="sldNum" sz="quarter" idx="5"/>
          </p:nvPr>
        </p:nvSpPr>
        <p:spPr/>
        <p:txBody>
          <a:bodyPr/>
          <a:lstStyle/>
          <a:p>
            <a:fld id="{EEF43594-4C4D-48AE-A4F0-A9A859D44E0D}" type="slidenum">
              <a:rPr lang="en-US" smtClean="0"/>
              <a:t>5</a:t>
            </a:fld>
            <a:endParaRPr lang="en-US"/>
          </a:p>
        </p:txBody>
      </p:sp>
    </p:spTree>
    <p:extLst>
      <p:ext uri="{BB962C8B-B14F-4D97-AF65-F5344CB8AC3E}">
        <p14:creationId xmlns:p14="http://schemas.microsoft.com/office/powerpoint/2010/main" val="345793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Hi! My name is Bill, and I would like to share with you how I apply Concept Two in my personal life and in the workplace today. Two principles of Concept Two are difficult for me, these are: delegation and trust. Far too often in my work and personal life, I have to complete tasks that are someone else’s responsibility. I believe I do this out of fear that the task won’t get done, or won’t get done to my standard of care, and there would be a negative consequence for myself or somebody I care about. Learning to apply Concept Two in my work and personal life is a work in progress for me. Like many Al-Anon principles I have learned to apply in my life, my initial attempts to apply Concept Two in my home and work life were sporadic and tended toward extremes. In my home life, I currently live with my wife and our four adult children. We have a rotating daily chore schedule for routine household chores. These days I am practicing letting others in my household complete their chores on their timeline and to their level of thoroughness without criticizing their work or redoing someone else’s work that was not done to my satisfaction. I continue to struggle with determining an appropriate level of holding others accountable for their responsibilities that neither enforces my tendencies toward perfectionism on others, nor lets them off the hook altogether. In my work life I am practicing delegating tasks to other staff that are appropriate to their level of experience but will still allow them to grow their skills and confidence. Last year I delegated a number of tasks to staff that were beyond their level of abilities to complete and I did not provide adequate guidance and direction. As could be expected, this resulted in poor outcomes. This year I am working on providing an appropriate amount of guidance and direction so that other staff are able to understand what they need to do without taking the task back on myself altogether or providing so much direction that other staff cannot exercise initiative and experience growth. </a:t>
            </a:r>
          </a:p>
        </p:txBody>
      </p:sp>
      <p:sp>
        <p:nvSpPr>
          <p:cNvPr id="4" name="Slide Number Placeholder 3"/>
          <p:cNvSpPr>
            <a:spLocks noGrp="1"/>
          </p:cNvSpPr>
          <p:nvPr>
            <p:ph type="sldNum" sz="quarter" idx="5"/>
          </p:nvPr>
        </p:nvSpPr>
        <p:spPr/>
        <p:txBody>
          <a:bodyPr/>
          <a:lstStyle/>
          <a:p>
            <a:fld id="{EEF43594-4C4D-48AE-A4F0-A9A859D44E0D}" type="slidenum">
              <a:rPr lang="en-US" smtClean="0"/>
              <a:t>6</a:t>
            </a:fld>
            <a:endParaRPr lang="en-US"/>
          </a:p>
        </p:txBody>
      </p:sp>
    </p:spTree>
    <p:extLst>
      <p:ext uri="{BB962C8B-B14F-4D97-AF65-F5344CB8AC3E}">
        <p14:creationId xmlns:p14="http://schemas.microsoft.com/office/powerpoint/2010/main" val="255135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I communicate with my fellow trusted servants in a way that reflects mutual trust and accountability? Can I listen to others’ ideas and opinions without clamoring to speak? How do I respond when a change to my plan is suggested? Am I open to the possibility that another course of action or decision might work better?</a:t>
            </a:r>
          </a:p>
          <a:p>
            <a:r>
              <a:rPr lang="en-US" dirty="0"/>
              <a:t>This Concept reflects the benefit of a creative working atmosphere which allows for changed minds and new information, versus a rule-book atmosphere. It’s about placing my trust and confidence in the trusted servants and supporting them in their roles.</a:t>
            </a:r>
          </a:p>
        </p:txBody>
      </p:sp>
      <p:sp>
        <p:nvSpPr>
          <p:cNvPr id="4" name="Slide Number Placeholder 3"/>
          <p:cNvSpPr>
            <a:spLocks noGrp="1"/>
          </p:cNvSpPr>
          <p:nvPr>
            <p:ph type="sldNum" sz="quarter" idx="5"/>
          </p:nvPr>
        </p:nvSpPr>
        <p:spPr/>
        <p:txBody>
          <a:bodyPr/>
          <a:lstStyle/>
          <a:p>
            <a:fld id="{EEF43594-4C4D-48AE-A4F0-A9A859D44E0D}" type="slidenum">
              <a:rPr lang="en-US" smtClean="0"/>
              <a:t>7</a:t>
            </a:fld>
            <a:endParaRPr lang="en-US"/>
          </a:p>
        </p:txBody>
      </p:sp>
    </p:spTree>
    <p:extLst>
      <p:ext uri="{BB962C8B-B14F-4D97-AF65-F5344CB8AC3E}">
        <p14:creationId xmlns:p14="http://schemas.microsoft.com/office/powerpoint/2010/main" val="129809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Sharing:</a:t>
            </a:r>
          </a:p>
          <a:p>
            <a:pPr defTabSz="966529">
              <a:defRPr/>
            </a:pPr>
            <a:r>
              <a:rPr lang="en-US" dirty="0">
                <a:latin typeface="Calibri" panose="020F0502020204030204" pitchFamily="34" charset="0"/>
                <a:ea typeface="Calibri" panose="020F0502020204030204" pitchFamily="34" charset="0"/>
                <a:cs typeface="Times New Roman" panose="02020603050405020304" pitchFamily="18" charset="0"/>
              </a:rPr>
              <a:t>Hello, my name is Betty, and I am a member of Al-Anon. I’m going to share about how I use Concept Three in my recovery. Concept Three says, “the right of decision makes effective leadership possible.” How does that look in my personal life? I can use that at a meeting, but what does this look like out there where the rubber meets the road? In my work life, I was a manager of a small agency. My job was to make decisions. I wanted to make decisions that worked for everybody, but it is hard to please everybody. Sometimes I had to make hard decisions, but I didn’t have to make them alone. If it was a decision that was difficult, I was free to ask others for their input, to see what their ideas were and then to make the best decision based on that. “Take what I want and leave the rest” just like in Al-Anon. If I didn’t make the decision myself, I wouldn’t be a leader, would I? How does it look in my home life? My husband is a bit older than me, and he has some health problems. I thought he needed to go to the doctor, and he didn’t want to, but I made an appointment anyway, and of course, I shared that with my Sponsor. She didn’t take that lightly and said it was not a decision that was mine and was demeaning to him. So, it is important to know if the decision is yours or not. Just recently he started to have back problems. Again, I thought he should go to the doctor, but I asked him if he wanted to, and he refused. A little while later, when I could see he was in pain, I offered again. At this time, he accepted and said he would like me to call the doctor and set up an appointment. We took care of it; he got some medication. But it was not enough, and I asked him again, because it was his decision to make, and I didn’t have to make him feel bad about that. Because of this, our household runs a lot smoother. I ask, and I know whose decision it is to make to begin with. Sometimes it’s mine, and sometimes it’s not. </a:t>
            </a:r>
          </a:p>
        </p:txBody>
      </p:sp>
      <p:sp>
        <p:nvSpPr>
          <p:cNvPr id="4" name="Slide Number Placeholder 3"/>
          <p:cNvSpPr>
            <a:spLocks noGrp="1"/>
          </p:cNvSpPr>
          <p:nvPr>
            <p:ph type="sldNum" sz="quarter" idx="5"/>
          </p:nvPr>
        </p:nvSpPr>
        <p:spPr/>
        <p:txBody>
          <a:bodyPr/>
          <a:lstStyle/>
          <a:p>
            <a:fld id="{EEF43594-4C4D-48AE-A4F0-A9A859D44E0D}" type="slidenum">
              <a:rPr lang="en-US" smtClean="0"/>
              <a:t>8</a:t>
            </a:fld>
            <a:endParaRPr lang="en-US"/>
          </a:p>
        </p:txBody>
      </p:sp>
    </p:spTree>
    <p:extLst>
      <p:ext uri="{BB962C8B-B14F-4D97-AF65-F5344CB8AC3E}">
        <p14:creationId xmlns:p14="http://schemas.microsoft.com/office/powerpoint/2010/main" val="119269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look at myself through the lens of this Concept, I ask myself the following questions:</a:t>
            </a:r>
          </a:p>
          <a:p>
            <a:pPr marL="181225" indent="-181225">
              <a:buFont typeface="Arial" panose="020B0604020202020204" pitchFamily="34" charset="0"/>
              <a:buChar char="•"/>
            </a:pPr>
            <a:r>
              <a:rPr lang="en-US" dirty="0"/>
              <a:t>How does my participation vary, depending on the group with which I am involved (family, Al-Anon, work, friends, etc.)?</a:t>
            </a:r>
          </a:p>
          <a:p>
            <a:pPr marL="181225" indent="-181225">
              <a:buFont typeface="Arial" panose="020B0604020202020204" pitchFamily="34" charset="0"/>
              <a:buChar char="•"/>
            </a:pPr>
            <a:r>
              <a:rPr lang="en-US" dirty="0"/>
              <a:t>Do I ever withhold my opinion or information when I have the opportunity to share it?</a:t>
            </a:r>
          </a:p>
          <a:p>
            <a:pPr marL="181225" indent="-181225">
              <a:buFont typeface="Arial" panose="020B0604020202020204" pitchFamily="34" charset="0"/>
              <a:buChar char="•"/>
            </a:pPr>
            <a:r>
              <a:rPr lang="en-US" dirty="0"/>
              <a:t>Am I granting others the right of decision in their lives or do I give unsolicited advice? (Participation is the key to harmony when I am </a:t>
            </a:r>
            <a:r>
              <a:rPr lang="en-US" i="1" dirty="0"/>
              <a:t>asked</a:t>
            </a:r>
            <a:r>
              <a:rPr lang="en-US" dirty="0"/>
              <a:t> to participate.)</a:t>
            </a:r>
          </a:p>
          <a:p>
            <a:pPr marL="181225" indent="-181225">
              <a:buFont typeface="Arial" panose="020B0604020202020204" pitchFamily="34" charset="0"/>
              <a:buChar char="•"/>
            </a:pPr>
            <a:r>
              <a:rPr lang="en-US" dirty="0"/>
              <a:t>What can I do to participate more fully in my life?  Where does fear hold me back?</a:t>
            </a:r>
          </a:p>
        </p:txBody>
      </p:sp>
      <p:sp>
        <p:nvSpPr>
          <p:cNvPr id="4" name="Slide Number Placeholder 3"/>
          <p:cNvSpPr>
            <a:spLocks noGrp="1"/>
          </p:cNvSpPr>
          <p:nvPr>
            <p:ph type="sldNum" sz="quarter" idx="5"/>
          </p:nvPr>
        </p:nvSpPr>
        <p:spPr/>
        <p:txBody>
          <a:bodyPr/>
          <a:lstStyle/>
          <a:p>
            <a:fld id="{EEF43594-4C4D-48AE-A4F0-A9A859D44E0D}" type="slidenum">
              <a:rPr lang="en-US" smtClean="0"/>
              <a:t>9</a:t>
            </a:fld>
            <a:endParaRPr lang="en-US"/>
          </a:p>
        </p:txBody>
      </p:sp>
    </p:spTree>
    <p:extLst>
      <p:ext uri="{BB962C8B-B14F-4D97-AF65-F5344CB8AC3E}">
        <p14:creationId xmlns:p14="http://schemas.microsoft.com/office/powerpoint/2010/main" val="48888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C2E8-A3AF-4FFE-BC97-3CD0E6F23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03D8A2-1CC2-4454-AD96-3946BBDA3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F7EC99-8935-4EE7-945B-E8BF987AFF32}"/>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EFF023DE-97CC-4B03-9EBA-B26278564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13317-E9FF-4D0B-89FA-05236C42750D}"/>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1290934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56EF-78B7-40B3-8BF9-5B350FE5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27A9E8-DADC-4E79-9999-9811AE545D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03B13-EA78-46F6-85EE-7DA249F60507}"/>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156DBB43-BF2B-4FFF-BB9A-BA5F8A32F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5A7A3-F016-4659-966E-87C28F80FDB5}"/>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49739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BA7C9-1D21-449E-A8DB-248F56CF4A2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904FEB-787E-4840-AFEF-218DAC3BEAE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D103D-8D38-403A-8C8F-866E0A23159E}"/>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567DE31E-6E21-4F59-B4A4-FE649F7A3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B9784-B433-493A-B13E-20C64D6D3400}"/>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356533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2DE5E-0A96-4B7D-AC84-E640A33B79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DD5830-2525-47B0-A27E-E49D3CC51F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93FF14-BA3D-48AC-A79E-EF6125C3C3DE}"/>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F56CED7D-FE63-4C4E-BA62-8AC8C49FE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3C2D0-CA93-4065-AD80-B88882814F2B}"/>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765142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5DD3-4BDD-4B27-9BA6-9FEE81C7E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9959A-D34A-4E4A-A44C-E99C5E47C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154C2-4FC2-4E08-AF8F-79CA3D9BB856}"/>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029FA2EA-00D2-468F-82BD-8D117D8CF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4B982-9091-4595-A1F3-9ABD1A1107CD}"/>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399732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9271-1A37-4F61-A668-66DEF9511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2BB8E-6FCF-4153-84B0-F0CEEE5E6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C446A-6944-402B-A842-4FDF0446DFB8}"/>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82AA637C-837F-4703-894E-FC2C796D9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1CB89-A35E-4F59-852C-04A3C3C55F68}"/>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1088629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1DA6-CF9C-4124-9B74-100EAF5DD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8A2C2-D101-4091-9349-C3DD3F7F75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7BA7C-C092-46AF-96C8-BD3AB6965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BFBD9-9684-497D-9F23-36D808C6F3F9}"/>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6" name="Footer Placeholder 5">
            <a:extLst>
              <a:ext uri="{FF2B5EF4-FFF2-40B4-BE49-F238E27FC236}">
                <a16:creationId xmlns:a16="http://schemas.microsoft.com/office/drawing/2014/main" id="{938A6EBA-F06B-47CD-850F-4B90E11B0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2B4D8-ED30-47A1-AD3E-5265F5E4E5D2}"/>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389520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D5C8-5787-4D06-BF2C-E003B0CBC4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6B83E-102B-4F85-B950-2A5F5CB46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B9235-9DD9-4CC3-927A-121F38ED60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5D719-17E0-413B-B3E1-3E4F47873F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DCCAC-4F89-4DB1-806F-D9C009E2B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30B76-7DF1-461A-BF59-9026B85AFE7F}"/>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8" name="Footer Placeholder 7">
            <a:extLst>
              <a:ext uri="{FF2B5EF4-FFF2-40B4-BE49-F238E27FC236}">
                <a16:creationId xmlns:a16="http://schemas.microsoft.com/office/drawing/2014/main" id="{BB3DC73A-E723-4499-AEF3-910D3AE872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AA686-8E3A-4F14-8023-AA57B7D0F88E}"/>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3421358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DE19-B08B-4482-AF2B-5E32C6908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1F4B0C-6003-4AB2-997B-65D75D896B0A}"/>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4" name="Footer Placeholder 3">
            <a:extLst>
              <a:ext uri="{FF2B5EF4-FFF2-40B4-BE49-F238E27FC236}">
                <a16:creationId xmlns:a16="http://schemas.microsoft.com/office/drawing/2014/main" id="{4E7D0277-3029-45FF-9EDB-1621D74FF7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582A4-59EE-4EE0-9832-66CCC53B7AA0}"/>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39712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A46CA-5306-43E0-8254-00A6F2E5E1B9}"/>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3" name="Footer Placeholder 2">
            <a:extLst>
              <a:ext uri="{FF2B5EF4-FFF2-40B4-BE49-F238E27FC236}">
                <a16:creationId xmlns:a16="http://schemas.microsoft.com/office/drawing/2014/main" id="{F03B7B3C-C165-49F5-89AF-7017F0803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24D07B-B5C6-4669-938D-799367FA2BC0}"/>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3214899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E960-9356-4C61-9671-C9312E1BC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EBFF9-511A-4B8E-B05B-AA2154233A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E9417B-8799-459D-AB4A-7C1C4358A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6F0C8-292A-4EA3-B66B-74F0E584311A}"/>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6" name="Footer Placeholder 5">
            <a:extLst>
              <a:ext uri="{FF2B5EF4-FFF2-40B4-BE49-F238E27FC236}">
                <a16:creationId xmlns:a16="http://schemas.microsoft.com/office/drawing/2014/main" id="{001F6141-F2FC-43BF-AA62-1465C8722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572AF-E420-417B-9962-9D775BDC9392}"/>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204856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C338-D0F7-4C3B-BEC3-FA816A434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D2DB1-B870-46FE-BEF1-2F453FF9E0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9B811-A525-4242-BE1C-B951B250FE07}"/>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F74EA8D9-0E7E-4D65-9C5E-1B24BC530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4D81E-2DC0-4DBF-8D07-9FED8781457C}"/>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3137672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CD21-BEF7-4C84-B320-A57B72A60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77BA69-2F19-4C1C-B649-81E2DC320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DA6D76-957D-4DDD-A9EC-BBD6B7000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F039C-8E8C-4F23-9F41-24FA1A3B0E8A}"/>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6" name="Footer Placeholder 5">
            <a:extLst>
              <a:ext uri="{FF2B5EF4-FFF2-40B4-BE49-F238E27FC236}">
                <a16:creationId xmlns:a16="http://schemas.microsoft.com/office/drawing/2014/main" id="{5D2E034D-A7A0-4008-8CA4-B122D687D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50E10-DC78-4ECD-8B17-4B778F62FE8D}"/>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1242186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2782-BA6A-496D-A113-F8B22FF39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1F88C0-439A-462B-9509-24781173D7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8DB93-037F-47A2-95DC-7AD873FBD99A}"/>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9020D43F-D86B-495A-83C3-B68131491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C6DBA-5376-425B-9F86-6C4B0F3C9751}"/>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120104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6EFC4-CA81-4EFE-92F1-3CD9314009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2686A-301A-480D-A9F7-D817E91D4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A5C12-8A4C-4574-8E29-537A66703308}"/>
              </a:ext>
            </a:extLst>
          </p:cNvPr>
          <p:cNvSpPr>
            <a:spLocks noGrp="1"/>
          </p:cNvSpPr>
          <p:nvPr>
            <p:ph type="dt" sz="half" idx="10"/>
          </p:nvPr>
        </p:nvSpPr>
        <p:spPr/>
        <p:txBody>
          <a:body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CEBE5490-4064-4CB5-818B-BFC7D9630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87F03-E634-4841-9195-A87911199989}"/>
              </a:ext>
            </a:extLst>
          </p:cNvPr>
          <p:cNvSpPr>
            <a:spLocks noGrp="1"/>
          </p:cNvSpPr>
          <p:nvPr>
            <p:ph type="sldNum" sz="quarter" idx="12"/>
          </p:nvPr>
        </p:nvSpPr>
        <p:spPr/>
        <p:txBody>
          <a:bodyPr/>
          <a:lstStyle/>
          <a:p>
            <a:fld id="{C3CFE0E2-6B76-4184-9605-7189CD73B81E}" type="slidenum">
              <a:rPr lang="en-US" smtClean="0"/>
              <a:t>‹#›</a:t>
            </a:fld>
            <a:endParaRPr lang="en-US"/>
          </a:p>
        </p:txBody>
      </p:sp>
    </p:spTree>
    <p:extLst>
      <p:ext uri="{BB962C8B-B14F-4D97-AF65-F5344CB8AC3E}">
        <p14:creationId xmlns:p14="http://schemas.microsoft.com/office/powerpoint/2010/main" val="6803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0403-4A67-4D99-B61A-065575B61A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F906E0-E2C4-4CC9-A448-027DACA3BF0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B8A257-FAC7-4FFC-9E21-CC3A090C2848}"/>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114413BB-EB2B-4E36-BDFE-4C62B4B2F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5C49-9F3F-438D-A399-847E3EF00A2E}"/>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395572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A1CD-CDAB-4337-B0DB-D1B59558F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74928-B628-4B69-B432-EB172A8D6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F9230-D413-4374-B4B9-90BAFDA9A3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65E1A-F17D-4BBB-AB18-CED7C01E2E1C}"/>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6" name="Footer Placeholder 5">
            <a:extLst>
              <a:ext uri="{FF2B5EF4-FFF2-40B4-BE49-F238E27FC236}">
                <a16:creationId xmlns:a16="http://schemas.microsoft.com/office/drawing/2014/main" id="{C9DBD863-069B-4F42-BBB3-662429721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4D97A-5146-4A82-9441-2078FAB56BDC}"/>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119774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5F9C-475E-43FB-8661-263E2729233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8F3CA2-4891-4BCB-ABCF-C546494CBCC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03731-F57B-45D8-93D7-CEBFA8A66A5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225D8-BAD2-48F8-B16F-DDB919B49FA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BDD3BD-5FB1-4009-A696-F82BC08C803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55469-F020-43F3-9939-C84CA0FEE7F4}"/>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8" name="Footer Placeholder 7">
            <a:extLst>
              <a:ext uri="{FF2B5EF4-FFF2-40B4-BE49-F238E27FC236}">
                <a16:creationId xmlns:a16="http://schemas.microsoft.com/office/drawing/2014/main" id="{8A977181-7DE0-4F43-A7DA-532A1C8D4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5AC112-4F69-490E-90C4-15CB8A68DB98}"/>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35313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BB53-0A57-4601-821E-8E5346F23D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C8225-0B02-4C37-BE57-BFB635C1FD13}"/>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4" name="Footer Placeholder 3">
            <a:extLst>
              <a:ext uri="{FF2B5EF4-FFF2-40B4-BE49-F238E27FC236}">
                <a16:creationId xmlns:a16="http://schemas.microsoft.com/office/drawing/2014/main" id="{94151BCC-ED60-478F-9DE6-EC8A87F3BA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E37CB-7650-4054-A239-2403F6A26A89}"/>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419197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36171-F44C-42A6-98F5-850366F9C2A9}"/>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3" name="Footer Placeholder 2">
            <a:extLst>
              <a:ext uri="{FF2B5EF4-FFF2-40B4-BE49-F238E27FC236}">
                <a16:creationId xmlns:a16="http://schemas.microsoft.com/office/drawing/2014/main" id="{61E2EC59-1FCF-49F8-8F5E-DDC9886CDD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1ABF56-8354-4961-BD72-F96BA28823B1}"/>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412124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073E-03E3-4CB9-8004-91087CAEA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023E0-209B-4F23-99A0-652AC6F7572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857464-3434-4752-8EAC-265C63CF3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8D0DF-6D58-49EE-989A-7267B7C13435}"/>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6" name="Footer Placeholder 5">
            <a:extLst>
              <a:ext uri="{FF2B5EF4-FFF2-40B4-BE49-F238E27FC236}">
                <a16:creationId xmlns:a16="http://schemas.microsoft.com/office/drawing/2014/main" id="{B37F513B-13F1-4353-ADC3-1C7278498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63518-0B91-40F2-A1E0-020383C560F2}"/>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169033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5B83-6B01-404E-8861-00639C764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17D38-D973-4EFF-8BD3-2DED77729EFF}"/>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54C002-CA2E-4511-8509-17AC8748E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D8167-4AA0-4E08-8303-3808163202B0}"/>
              </a:ext>
            </a:extLst>
          </p:cNvPr>
          <p:cNvSpPr>
            <a:spLocks noGrp="1"/>
          </p:cNvSpPr>
          <p:nvPr>
            <p:ph type="dt" sz="half" idx="10"/>
          </p:nvPr>
        </p:nvSpPr>
        <p:spPr/>
        <p:txBody>
          <a:bodyPr/>
          <a:lstStyle/>
          <a:p>
            <a:fld id="{4822B632-83C7-4AA6-AD77-7DF007B5F271}" type="datetimeFigureOut">
              <a:rPr lang="en-US" smtClean="0"/>
              <a:t>4/20/2021</a:t>
            </a:fld>
            <a:endParaRPr lang="en-US"/>
          </a:p>
        </p:txBody>
      </p:sp>
      <p:sp>
        <p:nvSpPr>
          <p:cNvPr id="6" name="Footer Placeholder 5">
            <a:extLst>
              <a:ext uri="{FF2B5EF4-FFF2-40B4-BE49-F238E27FC236}">
                <a16:creationId xmlns:a16="http://schemas.microsoft.com/office/drawing/2014/main" id="{22307FBF-CCF3-4AF5-BBEC-63EB39DC6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2007C-0043-47C0-ADE1-D78AC48B458D}"/>
              </a:ext>
            </a:extLst>
          </p:cNvPr>
          <p:cNvSpPr>
            <a:spLocks noGrp="1"/>
          </p:cNvSpPr>
          <p:nvPr>
            <p:ph type="sldNum" sz="quarter" idx="12"/>
          </p:nvPr>
        </p:nvSpPr>
        <p:spPr/>
        <p:txBody>
          <a:bodyPr/>
          <a:lstStyle/>
          <a:p>
            <a:fld id="{16D56DDA-52AF-4974-9D08-5FCF3BF27A96}" type="slidenum">
              <a:rPr lang="en-US" smtClean="0"/>
              <a:t>‹#›</a:t>
            </a:fld>
            <a:endParaRPr lang="en-US"/>
          </a:p>
        </p:txBody>
      </p:sp>
    </p:spTree>
    <p:extLst>
      <p:ext uri="{BB962C8B-B14F-4D97-AF65-F5344CB8AC3E}">
        <p14:creationId xmlns:p14="http://schemas.microsoft.com/office/powerpoint/2010/main" val="138479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64D20A-7FB2-4F12-8A54-E5A387D529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5E23B5-D378-4013-AAD0-AC5D01B20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CD4BE-CD41-46B9-B464-10B8D9863B0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2B632-83C7-4AA6-AD77-7DF007B5F271}" type="datetimeFigureOut">
              <a:rPr lang="en-US" smtClean="0"/>
              <a:t>4/20/2021</a:t>
            </a:fld>
            <a:endParaRPr lang="en-US"/>
          </a:p>
        </p:txBody>
      </p:sp>
      <p:sp>
        <p:nvSpPr>
          <p:cNvPr id="5" name="Footer Placeholder 4">
            <a:extLst>
              <a:ext uri="{FF2B5EF4-FFF2-40B4-BE49-F238E27FC236}">
                <a16:creationId xmlns:a16="http://schemas.microsoft.com/office/drawing/2014/main" id="{8D0D4FE5-C655-4E51-86CA-F3F4AB6F58B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BD89C5-AC2B-431C-BA0C-221E339FCA8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56DDA-52AF-4974-9D08-5FCF3BF27A96}" type="slidenum">
              <a:rPr lang="en-US" smtClean="0"/>
              <a:t>‹#›</a:t>
            </a:fld>
            <a:endParaRPr lang="en-US"/>
          </a:p>
        </p:txBody>
      </p:sp>
    </p:spTree>
    <p:extLst>
      <p:ext uri="{BB962C8B-B14F-4D97-AF65-F5344CB8AC3E}">
        <p14:creationId xmlns:p14="http://schemas.microsoft.com/office/powerpoint/2010/main" val="4006893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2E2CE-947E-42B8-B2BB-E155BBD5F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370159-E89C-4940-9076-33A002CBEB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A3E4A-3059-475B-880F-8329162F6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6F230-01C3-466B-A9AB-F4164B23F865}" type="datetimeFigureOut">
              <a:rPr lang="en-US" smtClean="0"/>
              <a:t>4/20/2021</a:t>
            </a:fld>
            <a:endParaRPr lang="en-US"/>
          </a:p>
        </p:txBody>
      </p:sp>
      <p:sp>
        <p:nvSpPr>
          <p:cNvPr id="5" name="Footer Placeholder 4">
            <a:extLst>
              <a:ext uri="{FF2B5EF4-FFF2-40B4-BE49-F238E27FC236}">
                <a16:creationId xmlns:a16="http://schemas.microsoft.com/office/drawing/2014/main" id="{B8AE314C-7AD8-4FC3-9E60-57FA761FB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D401F-48D7-4143-A025-7B38DFA02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FE0E2-6B76-4184-9605-7189CD73B81E}" type="slidenum">
              <a:rPr lang="en-US" smtClean="0"/>
              <a:t>‹#›</a:t>
            </a:fld>
            <a:endParaRPr lang="en-US"/>
          </a:p>
        </p:txBody>
      </p:sp>
    </p:spTree>
    <p:extLst>
      <p:ext uri="{BB962C8B-B14F-4D97-AF65-F5344CB8AC3E}">
        <p14:creationId xmlns:p14="http://schemas.microsoft.com/office/powerpoint/2010/main" val="2259445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cdazero.it/069-003-twitter.ph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howmuchisit.org/little-league-cos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en.wikipedia.org/wiki/File:Emojione_1F4E3.svg"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ustomXml" Target="../ink/ink1.xml"/><Relationship Id="rId4" Type="http://schemas.openxmlformats.org/officeDocument/2006/relationships/hyperlink" Target="http://www.louisvillefamilyfun.net/2012/02/summer-camps-in-louisville-2012-sport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blogs.getty.edu/iris/once-twice-three-times-students-make-the-museum-their-ow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customXml" Target="../ink/ink7.xml"/><Relationship Id="rId5" Type="http://schemas.openxmlformats.org/officeDocument/2006/relationships/image" Target="../media/image32.png"/><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customXml" Target="../ink/ink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flickr.com/photos/22711505@N05/2002009216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internetmonk.com/archive/1352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flickr.com/photos/wwworks/138495221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flickr.com/photos/usaghumphreys/620543017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hvoices.live/2019/04/11/ncaa-rule-change-will-prohibit-schools-from-blocking-student-athlete-transfers-week-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06BF4-B47B-4651-8A0A-1EEB774A4A11}"/>
              </a:ext>
            </a:extLst>
          </p:cNvPr>
          <p:cNvSpPr>
            <a:spLocks noGrp="1"/>
          </p:cNvSpPr>
          <p:nvPr>
            <p:ph type="ctrTitle"/>
          </p:nvPr>
        </p:nvSpPr>
        <p:spPr>
          <a:xfrm>
            <a:off x="6194716" y="217172"/>
            <a:ext cx="5334930" cy="2828925"/>
          </a:xfrm>
        </p:spPr>
        <p:txBody>
          <a:bodyPr>
            <a:normAutofit/>
          </a:bodyPr>
          <a:lstStyle/>
          <a:p>
            <a:r>
              <a:rPr lang="en-US" b="1" dirty="0">
                <a:solidFill>
                  <a:schemeClr val="accent6">
                    <a:lumMod val="75000"/>
                  </a:schemeClr>
                </a:solidFill>
                <a:latin typeface="Comic Sans MS" panose="030F0702030302020204" pitchFamily="66" charset="0"/>
              </a:rPr>
              <a:t>The Twelve Concepts </a:t>
            </a:r>
            <a:br>
              <a:rPr lang="en-US" b="1" dirty="0">
                <a:solidFill>
                  <a:schemeClr val="accent6">
                    <a:lumMod val="75000"/>
                  </a:schemeClr>
                </a:solidFill>
                <a:latin typeface="Comic Sans MS" panose="030F0702030302020204" pitchFamily="66" charset="0"/>
              </a:rPr>
            </a:br>
            <a:r>
              <a:rPr lang="en-US" b="1" dirty="0">
                <a:solidFill>
                  <a:schemeClr val="accent6">
                    <a:lumMod val="75000"/>
                  </a:schemeClr>
                </a:solidFill>
                <a:latin typeface="Comic Sans MS" panose="030F0702030302020204" pitchFamily="66" charset="0"/>
              </a:rPr>
              <a:t>of Service</a:t>
            </a:r>
          </a:p>
        </p:txBody>
      </p:sp>
      <p:sp>
        <p:nvSpPr>
          <p:cNvPr id="3" name="Subtitle 2">
            <a:extLst>
              <a:ext uri="{FF2B5EF4-FFF2-40B4-BE49-F238E27FC236}">
                <a16:creationId xmlns:a16="http://schemas.microsoft.com/office/drawing/2014/main" id="{D1402054-15BD-420E-A4B3-58994F8BA402}"/>
              </a:ext>
            </a:extLst>
          </p:cNvPr>
          <p:cNvSpPr>
            <a:spLocks noGrp="1"/>
          </p:cNvSpPr>
          <p:nvPr>
            <p:ph type="subTitle" idx="1"/>
          </p:nvPr>
        </p:nvSpPr>
        <p:spPr>
          <a:xfrm>
            <a:off x="6194716" y="3691892"/>
            <a:ext cx="5334930" cy="2333521"/>
          </a:xfrm>
        </p:spPr>
        <p:txBody>
          <a:bodyPr>
            <a:normAutofit/>
          </a:bodyPr>
          <a:lstStyle/>
          <a:p>
            <a:endParaRPr lang="en-US" b="1">
              <a:latin typeface="Comic Sans MS" panose="030F0702030302020204" pitchFamily="66" charset="0"/>
            </a:endParaRPr>
          </a:p>
          <a:p>
            <a:r>
              <a:rPr lang="en-US" sz="4400" b="1">
                <a:solidFill>
                  <a:srgbClr val="FF0000"/>
                </a:solidFill>
                <a:latin typeface="Comic Sans MS" panose="030F0702030302020204" pitchFamily="66" charset="0"/>
              </a:rPr>
              <a:t>Al-Anon’s best kept secret?</a:t>
            </a: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4"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3" y="5717908"/>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8"/>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052BAFD-DB01-47E6-BE98-3C475E4FA5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25854" y="1512294"/>
            <a:ext cx="4156339" cy="3067606"/>
          </a:xfrm>
          <a:prstGeom prst="rect">
            <a:avLst/>
          </a:prstGeom>
        </p:spPr>
      </p:pic>
    </p:spTree>
    <p:extLst>
      <p:ext uri="{BB962C8B-B14F-4D97-AF65-F5344CB8AC3E}">
        <p14:creationId xmlns:p14="http://schemas.microsoft.com/office/powerpoint/2010/main" val="3122408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C46F7E2-EFCC-4B75-8E6F-26E6215B85D7}"/>
              </a:ext>
            </a:extLst>
          </p:cNvPr>
          <p:cNvPicPr>
            <a:picLocks noChangeAspect="1"/>
          </p:cNvPicPr>
          <p:nvPr/>
        </p:nvPicPr>
        <p:blipFill rotWithShape="1">
          <a:blip r:embed="rId3"/>
          <a:srcRect l="2137" r="3148" b="2"/>
          <a:stretch/>
        </p:blipFill>
        <p:spPr>
          <a:xfrm>
            <a:off x="1" y="1771153"/>
            <a:ext cx="5931454" cy="5166360"/>
          </a:xfrm>
          <a:custGeom>
            <a:avLst/>
            <a:gdLst/>
            <a:ahLst/>
            <a:cxnLst/>
            <a:rect l="l" t="t" r="r" b="b"/>
            <a:pathLst>
              <a:path w="5931454" h="5166360">
                <a:moveTo>
                  <a:pt x="0" y="0"/>
                </a:moveTo>
                <a:lnTo>
                  <a:pt x="5931454" y="0"/>
                </a:lnTo>
                <a:lnTo>
                  <a:pt x="3537575" y="5166360"/>
                </a:lnTo>
                <a:lnTo>
                  <a:pt x="0" y="5166360"/>
                </a:lnTo>
                <a:close/>
              </a:path>
            </a:pathLst>
          </a:custGeom>
        </p:spPr>
      </p:pic>
      <p:sp>
        <p:nvSpPr>
          <p:cNvPr id="27" name="Freeform: Shape 26">
            <a:extLst>
              <a:ext uri="{FF2B5EF4-FFF2-40B4-BE49-F238E27FC236}">
                <a16:creationId xmlns:a16="http://schemas.microsoft.com/office/drawing/2014/main" id="{1ABCC31D-213C-44E9-9CC8-8FB2DFC22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2613984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2613984 w 8711202"/>
              <a:gd name="connsiteY7" fmla="*/ 952 h 5167312"/>
              <a:gd name="connsiteX8" fmla="*/ 0 w 8711202"/>
              <a:gd name="connsiteY8" fmla="*/ 0 h 5167312"/>
              <a:gd name="connsiteX9" fmla="*/ 2173113 w 8711202"/>
              <a:gd name="connsiteY9" fmla="*/ 0 h 5167312"/>
              <a:gd name="connsiteX10" fmla="*/ 2173113 w 8711202"/>
              <a:gd name="connsiteY10" fmla="*/ 952 h 5167312"/>
              <a:gd name="connsiteX11" fmla="*/ 0 w 8711202"/>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202" h="5167312">
                <a:moveTo>
                  <a:pt x="2613984" y="0"/>
                </a:moveTo>
                <a:lnTo>
                  <a:pt x="7243482" y="0"/>
                </a:lnTo>
                <a:lnTo>
                  <a:pt x="8711202" y="0"/>
                </a:lnTo>
                <a:lnTo>
                  <a:pt x="8711202" y="5167312"/>
                </a:lnTo>
                <a:lnTo>
                  <a:pt x="7243482" y="5167312"/>
                </a:lnTo>
                <a:lnTo>
                  <a:pt x="221324" y="5167312"/>
                </a:lnTo>
                <a:lnTo>
                  <a:pt x="2615203" y="952"/>
                </a:lnTo>
                <a:lnTo>
                  <a:pt x="2613984" y="952"/>
                </a:lnTo>
                <a:close/>
                <a:moveTo>
                  <a:pt x="0" y="0"/>
                </a:moveTo>
                <a:lnTo>
                  <a:pt x="2173113" y="0"/>
                </a:lnTo>
                <a:lnTo>
                  <a:pt x="2173113" y="952"/>
                </a:lnTo>
                <a:lnTo>
                  <a:pt x="0" y="952"/>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12">
            <a:extLst>
              <a:ext uri="{FF2B5EF4-FFF2-40B4-BE49-F238E27FC236}">
                <a16:creationId xmlns:a16="http://schemas.microsoft.com/office/drawing/2014/main" id="{D0F42661-C9D0-4796-A5C5-19EDCDACE4B6}"/>
              </a:ext>
            </a:extLst>
          </p:cNvPr>
          <p:cNvSpPr>
            <a:spLocks noGrp="1"/>
          </p:cNvSpPr>
          <p:nvPr>
            <p:ph idx="4294967295"/>
          </p:nvPr>
        </p:nvSpPr>
        <p:spPr>
          <a:xfrm>
            <a:off x="5181600" y="3449476"/>
            <a:ext cx="7010400" cy="3165599"/>
          </a:xfrm>
        </p:spPr>
        <p:txBody>
          <a:bodyPr vert="horz" lIns="91440" tIns="45720" rIns="91440" bIns="45720" rtlCol="0" anchor="ctr">
            <a:normAutofit/>
          </a:bodyPr>
          <a:lstStyle/>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Do I realize I belong?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I am a part of…</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Do I respect myself and others?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Can I keep an open mind?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All our voices are important!</a:t>
            </a:r>
          </a:p>
          <a:p>
            <a:pPr marL="0" indent="0">
              <a:buNone/>
            </a:pPr>
            <a:endParaRPr lang="en-US" b="1" dirty="0">
              <a:solidFill>
                <a:srgbClr val="FFFFFF"/>
              </a:solidFill>
            </a:endParaRPr>
          </a:p>
        </p:txBody>
      </p:sp>
      <p:sp>
        <p:nvSpPr>
          <p:cNvPr id="12" name="Title 11">
            <a:extLst>
              <a:ext uri="{FF2B5EF4-FFF2-40B4-BE49-F238E27FC236}">
                <a16:creationId xmlns:a16="http://schemas.microsoft.com/office/drawing/2014/main" id="{FF65DEB4-4265-47AD-8705-628E2CAFFAAC}"/>
              </a:ext>
            </a:extLst>
          </p:cNvPr>
          <p:cNvSpPr>
            <a:spLocks noGrp="1"/>
          </p:cNvSpPr>
          <p:nvPr>
            <p:ph type="title"/>
          </p:nvPr>
        </p:nvSpPr>
        <p:spPr>
          <a:xfrm>
            <a:off x="5931455" y="1907255"/>
            <a:ext cx="6013194" cy="1146176"/>
          </a:xfrm>
        </p:spPr>
        <p:txBody>
          <a:bodyPr vert="horz" lIns="91440" tIns="45720" rIns="91440" bIns="45720" rtlCol="0" anchor="ctr">
            <a:normAutofit fontScale="90000"/>
          </a:bodyPr>
          <a:lstStyle/>
          <a:p>
            <a:pPr algn="ctr"/>
            <a:r>
              <a:rPr lang="en-US" sz="3700" b="1" dirty="0">
                <a:solidFill>
                  <a:schemeClr val="bg1"/>
                </a:solidFill>
                <a:latin typeface="Comic Sans MS" panose="030F0702030302020204" pitchFamily="66" charset="0"/>
              </a:rPr>
              <a:t>Par-tic-</a:t>
            </a:r>
            <a:r>
              <a:rPr lang="en-US" sz="3700" b="1" dirty="0" err="1">
                <a:solidFill>
                  <a:schemeClr val="bg1"/>
                </a:solidFill>
                <a:latin typeface="Comic Sans MS" panose="030F0702030302020204" pitchFamily="66" charset="0"/>
              </a:rPr>
              <a:t>i</a:t>
            </a:r>
            <a:r>
              <a:rPr lang="en-US" sz="3700" b="1" dirty="0">
                <a:solidFill>
                  <a:schemeClr val="bg1"/>
                </a:solidFill>
                <a:latin typeface="Comic Sans MS" panose="030F0702030302020204" pitchFamily="66" charset="0"/>
              </a:rPr>
              <a:t>-pa-</a:t>
            </a:r>
            <a:r>
              <a:rPr lang="en-US" sz="3700" b="1" dirty="0" err="1">
                <a:solidFill>
                  <a:schemeClr val="bg1"/>
                </a:solidFill>
                <a:latin typeface="Comic Sans MS" panose="030F0702030302020204" pitchFamily="66" charset="0"/>
              </a:rPr>
              <a:t>tion</a:t>
            </a:r>
            <a:r>
              <a:rPr lang="en-US" sz="3700" b="1" dirty="0">
                <a:solidFill>
                  <a:schemeClr val="bg1"/>
                </a:solidFill>
                <a:latin typeface="Comic Sans MS" panose="030F0702030302020204" pitchFamily="66" charset="0"/>
              </a:rPr>
              <a:t> is cooperation in five syllables</a:t>
            </a:r>
          </a:p>
        </p:txBody>
      </p:sp>
      <p:sp>
        <p:nvSpPr>
          <p:cNvPr id="3" name="TextBox 2">
            <a:extLst>
              <a:ext uri="{FF2B5EF4-FFF2-40B4-BE49-F238E27FC236}">
                <a16:creationId xmlns:a16="http://schemas.microsoft.com/office/drawing/2014/main" id="{FE15F8DE-8E78-4573-B79D-1BD7B17DF48C}"/>
              </a:ext>
            </a:extLst>
          </p:cNvPr>
          <p:cNvSpPr txBox="1"/>
          <p:nvPr/>
        </p:nvSpPr>
        <p:spPr>
          <a:xfrm>
            <a:off x="1296651" y="496294"/>
            <a:ext cx="4368291" cy="769441"/>
          </a:xfrm>
          <a:prstGeom prst="rect">
            <a:avLst/>
          </a:prstGeom>
          <a:noFill/>
        </p:spPr>
        <p:txBody>
          <a:bodyPr wrap="square" rtlCol="0">
            <a:spAutoFit/>
          </a:bodyPr>
          <a:lstStyle/>
          <a:p>
            <a:r>
              <a:rPr lang="en-US" sz="4400" dirty="0">
                <a:latin typeface="Comic Sans MS" panose="030F0702030302020204" pitchFamily="66" charset="0"/>
              </a:rPr>
              <a:t>Concept Four</a:t>
            </a:r>
          </a:p>
        </p:txBody>
      </p:sp>
    </p:spTree>
    <p:extLst>
      <p:ext uri="{BB962C8B-B14F-4D97-AF65-F5344CB8AC3E}">
        <p14:creationId xmlns:p14="http://schemas.microsoft.com/office/powerpoint/2010/main" val="417054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37ED8C-B781-4192-AA8E-46BC2A9844B3}"/>
              </a:ext>
            </a:extLst>
          </p:cNvPr>
          <p:cNvSpPr>
            <a:spLocks noGrp="1"/>
          </p:cNvSpPr>
          <p:nvPr>
            <p:ph type="title"/>
          </p:nvPr>
        </p:nvSpPr>
        <p:spPr>
          <a:xfrm>
            <a:off x="6330057" y="903841"/>
            <a:ext cx="5674156" cy="5130800"/>
          </a:xfrm>
        </p:spPr>
        <p:txBody>
          <a:bodyPr vert="horz" lIns="91440" tIns="45720" rIns="91440" bIns="45720" rtlCol="0" anchor="b">
            <a:normAutofit/>
          </a:bodyPr>
          <a:lstStyle/>
          <a:p>
            <a:r>
              <a:rPr lang="en-US" sz="3200" b="1" dirty="0">
                <a:solidFill>
                  <a:schemeClr val="accent6">
                    <a:lumMod val="50000"/>
                  </a:schemeClr>
                </a:solidFill>
                <a:latin typeface="Comic Sans MS" panose="030F0702030302020204" pitchFamily="66" charset="0"/>
              </a:rPr>
              <a:t>Principles:</a:t>
            </a:r>
            <a:br>
              <a:rPr lang="en-US" sz="3200" b="1" dirty="0">
                <a:solidFill>
                  <a:schemeClr val="accent6">
                    <a:lumMod val="50000"/>
                  </a:schemeClr>
                </a:solidFill>
                <a:latin typeface="Comic Sans MS" panose="030F0702030302020204" pitchFamily="66" charset="0"/>
              </a:rPr>
            </a:br>
            <a:r>
              <a:rPr lang="en-US" sz="3200" b="1" dirty="0">
                <a:solidFill>
                  <a:schemeClr val="accent6">
                    <a:lumMod val="50000"/>
                  </a:schemeClr>
                </a:solidFill>
                <a:latin typeface="Comic Sans MS" panose="030F0702030302020204" pitchFamily="66" charset="0"/>
              </a:rPr>
              <a:t>-</a:t>
            </a:r>
            <a:r>
              <a:rPr lang="en-US" sz="3200" dirty="0">
                <a:solidFill>
                  <a:schemeClr val="accent6">
                    <a:lumMod val="50000"/>
                  </a:schemeClr>
                </a:solidFill>
                <a:latin typeface="Comic Sans MS" panose="030F0702030302020204" pitchFamily="66" charset="0"/>
              </a:rPr>
              <a:t>Open-mindedness</a:t>
            </a:r>
            <a:br>
              <a:rPr lang="en-US" sz="3200" dirty="0">
                <a:solidFill>
                  <a:schemeClr val="accent6">
                    <a:lumMod val="50000"/>
                  </a:schemeClr>
                </a:solidFill>
                <a:latin typeface="Comic Sans MS" panose="030F0702030302020204" pitchFamily="66" charset="0"/>
              </a:rPr>
            </a:br>
            <a:r>
              <a:rPr lang="en-US" sz="3200" dirty="0">
                <a:solidFill>
                  <a:schemeClr val="accent6">
                    <a:lumMod val="50000"/>
                  </a:schemeClr>
                </a:solidFill>
                <a:latin typeface="Comic Sans MS" panose="030F0702030302020204" pitchFamily="66" charset="0"/>
              </a:rPr>
              <a:t>-Listening</a:t>
            </a:r>
            <a:br>
              <a:rPr lang="en-US" sz="3200" dirty="0">
                <a:solidFill>
                  <a:schemeClr val="accent6">
                    <a:lumMod val="50000"/>
                  </a:schemeClr>
                </a:solidFill>
                <a:latin typeface="Comic Sans MS" panose="030F0702030302020204" pitchFamily="66" charset="0"/>
              </a:rPr>
            </a:br>
            <a:r>
              <a:rPr lang="en-US" sz="3200" dirty="0">
                <a:solidFill>
                  <a:schemeClr val="accent6">
                    <a:lumMod val="50000"/>
                  </a:schemeClr>
                </a:solidFill>
                <a:latin typeface="Comic Sans MS" panose="030F0702030302020204" pitchFamily="66" charset="0"/>
              </a:rPr>
              <a:t>-Protect minority opinions</a:t>
            </a:r>
            <a:br>
              <a:rPr lang="en-US" sz="3200" dirty="0">
                <a:solidFill>
                  <a:schemeClr val="accent6">
                    <a:lumMod val="50000"/>
                  </a:schemeClr>
                </a:solidFill>
                <a:latin typeface="Comic Sans MS" panose="030F0702030302020204" pitchFamily="66" charset="0"/>
              </a:rPr>
            </a:br>
            <a:r>
              <a:rPr lang="en-US" sz="3200" dirty="0">
                <a:solidFill>
                  <a:schemeClr val="accent6">
                    <a:lumMod val="50000"/>
                  </a:schemeClr>
                </a:solidFill>
                <a:latin typeface="Comic Sans MS" panose="030F0702030302020204" pitchFamily="66" charset="0"/>
              </a:rPr>
              <a:t>-Respect for different</a:t>
            </a:r>
            <a:br>
              <a:rPr lang="en-US" sz="3200" dirty="0">
                <a:solidFill>
                  <a:schemeClr val="accent6">
                    <a:lumMod val="50000"/>
                  </a:schemeClr>
                </a:solidFill>
                <a:latin typeface="Comic Sans MS" panose="030F0702030302020204" pitchFamily="66" charset="0"/>
              </a:rPr>
            </a:br>
            <a:r>
              <a:rPr lang="en-US" sz="3200" dirty="0">
                <a:solidFill>
                  <a:schemeClr val="accent6">
                    <a:lumMod val="50000"/>
                  </a:schemeClr>
                </a:solidFill>
                <a:latin typeface="Comic Sans MS" panose="030F0702030302020204" pitchFamily="66" charset="0"/>
              </a:rPr>
              <a:t> perspectives</a:t>
            </a:r>
            <a:br>
              <a:rPr lang="en-US" sz="3200" dirty="0">
                <a:solidFill>
                  <a:schemeClr val="accent6">
                    <a:lumMod val="50000"/>
                  </a:schemeClr>
                </a:solidFill>
                <a:latin typeface="Comic Sans MS" panose="030F0702030302020204" pitchFamily="66" charset="0"/>
              </a:rPr>
            </a:br>
            <a:r>
              <a:rPr lang="en-US" sz="3200" dirty="0">
                <a:solidFill>
                  <a:schemeClr val="accent6">
                    <a:lumMod val="50000"/>
                  </a:schemeClr>
                </a:solidFill>
                <a:latin typeface="Comic Sans MS" panose="030F0702030302020204" pitchFamily="66" charset="0"/>
              </a:rPr>
              <a:t>-Encouragement</a:t>
            </a:r>
            <a:br>
              <a:rPr lang="en-US" sz="2800" dirty="0">
                <a:solidFill>
                  <a:schemeClr val="accent6">
                    <a:lumMod val="50000"/>
                  </a:schemeClr>
                </a:solidFill>
                <a:latin typeface="Comic Sans MS" panose="030F0702030302020204" pitchFamily="66" charset="0"/>
              </a:rPr>
            </a:br>
            <a:br>
              <a:rPr lang="en-US" sz="2800" b="1" dirty="0">
                <a:solidFill>
                  <a:srgbClr val="C00000"/>
                </a:solidFill>
                <a:latin typeface="Comic Sans MS" panose="030F0702030302020204" pitchFamily="66" charset="0"/>
              </a:rPr>
            </a:br>
            <a:br>
              <a:rPr lang="en-US" sz="1200" b="1" dirty="0">
                <a:solidFill>
                  <a:srgbClr val="C00000"/>
                </a:solidFill>
                <a:latin typeface="Comic Sans MS" panose="030F0702030302020204" pitchFamily="66" charset="0"/>
              </a:rPr>
            </a:br>
            <a:endParaRPr lang="en-US" sz="4200" b="1" dirty="0">
              <a:solidFill>
                <a:schemeClr val="accent6">
                  <a:lumMod val="50000"/>
                </a:schemeClr>
              </a:solidFill>
              <a:latin typeface="Comic Sans MS" panose="030F0702030302020204" pitchFamily="66" charset="0"/>
            </a:endParaRPr>
          </a:p>
        </p:txBody>
      </p:sp>
      <p:sp>
        <p:nvSpPr>
          <p:cNvPr id="33" name="Freeform: Shape 3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4"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3" y="5717908"/>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8"/>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035492F2-2176-48ED-BB0B-92CA9E57EFBA}"/>
              </a:ext>
            </a:extLst>
          </p:cNvPr>
          <p:cNvSpPr txBox="1"/>
          <p:nvPr/>
        </p:nvSpPr>
        <p:spPr>
          <a:xfrm>
            <a:off x="774090" y="752272"/>
            <a:ext cx="4973849" cy="4524315"/>
          </a:xfrm>
          <a:prstGeom prst="rect">
            <a:avLst/>
          </a:prstGeom>
          <a:noFill/>
        </p:spPr>
        <p:txBody>
          <a:bodyPr wrap="square">
            <a:spAutoFit/>
          </a:bodyPr>
          <a:lstStyle/>
          <a:p>
            <a:br>
              <a:rPr lang="en-US" sz="3600" b="1" dirty="0"/>
            </a:br>
            <a:r>
              <a:rPr lang="en-US" sz="3600" b="1" dirty="0">
                <a:solidFill>
                  <a:schemeClr val="accent2">
                    <a:lumMod val="75000"/>
                  </a:schemeClr>
                </a:solidFill>
                <a:latin typeface="Comic Sans MS" panose="030F0702030302020204" pitchFamily="66" charset="0"/>
              </a:rPr>
              <a:t> </a:t>
            </a:r>
            <a:br>
              <a:rPr lang="en-US" sz="3600" b="1" dirty="0">
                <a:solidFill>
                  <a:schemeClr val="accent2">
                    <a:lumMod val="75000"/>
                  </a:schemeClr>
                </a:solidFill>
                <a:latin typeface="Comic Sans MS" panose="030F0702030302020204" pitchFamily="66" charset="0"/>
              </a:rPr>
            </a:br>
            <a:r>
              <a:rPr lang="en-US" sz="3600" b="1" dirty="0">
                <a:solidFill>
                  <a:schemeClr val="accent5"/>
                </a:solidFill>
                <a:latin typeface="Comic Sans MS" panose="030F0702030302020204" pitchFamily="66" charset="0"/>
              </a:rPr>
              <a:t>Concept Five: The rights of appeal and petition protect minorities and insure they be heard.</a:t>
            </a:r>
          </a:p>
          <a:p>
            <a:endParaRPr lang="en-US" sz="3600" dirty="0"/>
          </a:p>
        </p:txBody>
      </p:sp>
    </p:spTree>
    <p:extLst>
      <p:ext uri="{BB962C8B-B14F-4D97-AF65-F5344CB8AC3E}">
        <p14:creationId xmlns:p14="http://schemas.microsoft.com/office/powerpoint/2010/main" val="160660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3"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E6AF2AE-F6D9-4C88-998C-F1900864A7BD}"/>
              </a:ext>
            </a:extLst>
          </p:cNvPr>
          <p:cNvSpPr>
            <a:spLocks noGrp="1"/>
          </p:cNvSpPr>
          <p:nvPr>
            <p:ph type="title"/>
          </p:nvPr>
        </p:nvSpPr>
        <p:spPr>
          <a:xfrm>
            <a:off x="863613" y="797027"/>
            <a:ext cx="4803636" cy="1311664"/>
          </a:xfrm>
        </p:spPr>
        <p:txBody>
          <a:bodyPr>
            <a:normAutofit/>
          </a:bodyPr>
          <a:lstStyle/>
          <a:p>
            <a:pPr algn="ctr"/>
            <a:r>
              <a:rPr lang="en-US" b="1">
                <a:solidFill>
                  <a:srgbClr val="000000"/>
                </a:solidFill>
                <a:latin typeface="Comic Sans MS" panose="030F0702030302020204" pitchFamily="66" charset="0"/>
              </a:rPr>
              <a:t> </a:t>
            </a:r>
          </a:p>
        </p:txBody>
      </p:sp>
      <p:sp>
        <p:nvSpPr>
          <p:cNvPr id="3" name="Content Placeholder 2">
            <a:extLst>
              <a:ext uri="{FF2B5EF4-FFF2-40B4-BE49-F238E27FC236}">
                <a16:creationId xmlns:a16="http://schemas.microsoft.com/office/drawing/2014/main" id="{4A951899-B782-4C85-BF73-93DB11FA6200}"/>
              </a:ext>
            </a:extLst>
          </p:cNvPr>
          <p:cNvSpPr>
            <a:spLocks noGrp="1"/>
          </p:cNvSpPr>
          <p:nvPr>
            <p:ph idx="1"/>
          </p:nvPr>
        </p:nvSpPr>
        <p:spPr>
          <a:xfrm>
            <a:off x="816888" y="1011302"/>
            <a:ext cx="4923222" cy="5644021"/>
          </a:xfrm>
          <a:noFill/>
        </p:spPr>
        <p:txBody>
          <a:bodyPr anchor="ctr">
            <a:normAutofit/>
          </a:bodyPr>
          <a:lstStyle/>
          <a:p>
            <a:pPr marL="0" indent="0">
              <a:buNone/>
            </a:pPr>
            <a:r>
              <a:rPr lang="en-US" b="1" dirty="0">
                <a:solidFill>
                  <a:srgbClr val="C00000"/>
                </a:solidFill>
                <a:latin typeface="Comic Sans MS" panose="030F0702030302020204" pitchFamily="66" charset="0"/>
              </a:rPr>
              <a:t>Concept Five</a:t>
            </a:r>
          </a:p>
          <a:p>
            <a:r>
              <a:rPr lang="en-US" dirty="0">
                <a:solidFill>
                  <a:srgbClr val="C00000"/>
                </a:solidFill>
                <a:latin typeface="Comic Sans MS" panose="030F0702030302020204" pitchFamily="66" charset="0"/>
              </a:rPr>
              <a:t>How do I encourage others to voice their opinions?</a:t>
            </a:r>
          </a:p>
          <a:p>
            <a:r>
              <a:rPr lang="en-US" dirty="0">
                <a:solidFill>
                  <a:srgbClr val="C00000"/>
                </a:solidFill>
                <a:latin typeface="Comic Sans MS" panose="030F0702030302020204" pitchFamily="66" charset="0"/>
              </a:rPr>
              <a:t>How willing am I to speak up if I am in the minority?</a:t>
            </a:r>
          </a:p>
          <a:p>
            <a:r>
              <a:rPr lang="en-US" dirty="0">
                <a:solidFill>
                  <a:srgbClr val="C00000"/>
                </a:solidFill>
                <a:latin typeface="Comic Sans MS" panose="030F0702030302020204" pitchFamily="66" charset="0"/>
              </a:rPr>
              <a:t>How willing am I to listen to my family or co-workers?</a:t>
            </a:r>
          </a:p>
          <a:p>
            <a:r>
              <a:rPr lang="en-US" dirty="0">
                <a:solidFill>
                  <a:srgbClr val="C00000"/>
                </a:solidFill>
                <a:latin typeface="Comic Sans MS" panose="030F0702030302020204" pitchFamily="66" charset="0"/>
              </a:rPr>
              <a:t>How can I keep an open mind to different ideas?</a:t>
            </a:r>
          </a:p>
          <a:p>
            <a:endParaRPr lang="en-US" b="1" dirty="0">
              <a:solidFill>
                <a:srgbClr val="C00000"/>
              </a:solidFill>
              <a:latin typeface="Comic Sans MS" panose="030F0702030302020204" pitchFamily="66" charset="0"/>
            </a:endParaRP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7" y="590637"/>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baseball players standing on top of a grass covered field&#10;&#10;Description automatically generated">
            <a:extLst>
              <a:ext uri="{FF2B5EF4-FFF2-40B4-BE49-F238E27FC236}">
                <a16:creationId xmlns:a16="http://schemas.microsoft.com/office/drawing/2014/main" id="{0465BB55-E76A-47F6-AAB1-8816B5317C65}"/>
              </a:ext>
            </a:extLst>
          </p:cNvPr>
          <p:cNvPicPr>
            <a:picLocks noChangeAspect="1"/>
          </p:cNvPicPr>
          <p:nvPr/>
        </p:nvPicPr>
        <p:blipFill rotWithShape="1">
          <a:blip r:embed="rId4"/>
          <a:srcRect l="18577" r="19353" b="2"/>
          <a:stretch/>
        </p:blipFill>
        <p:spPr>
          <a:xfrm>
            <a:off x="6530862" y="-122548"/>
            <a:ext cx="5582581" cy="757915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74568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7762-25FA-4D25-B8F0-72789C0381E2}"/>
              </a:ext>
            </a:extLst>
          </p:cNvPr>
          <p:cNvSpPr>
            <a:spLocks noGrp="1"/>
          </p:cNvSpPr>
          <p:nvPr>
            <p:ph type="title"/>
          </p:nvPr>
        </p:nvSpPr>
        <p:spPr>
          <a:xfrm>
            <a:off x="111296" y="266700"/>
            <a:ext cx="6471484" cy="3403600"/>
          </a:xfrm>
        </p:spPr>
        <p:txBody>
          <a:bodyPr>
            <a:normAutofit fontScale="90000"/>
          </a:bodyPr>
          <a:lstStyle/>
          <a:p>
            <a:r>
              <a:rPr lang="en-US" sz="4100" b="1" dirty="0">
                <a:solidFill>
                  <a:srgbClr val="0070C0"/>
                </a:solidFill>
                <a:latin typeface="Comic Sans MS" panose="030F0702030302020204" pitchFamily="66" charset="0"/>
              </a:rPr>
              <a:t>Concept Six: The Conference acknowledges the primary administrative responsibility of the Trustees.</a:t>
            </a:r>
          </a:p>
        </p:txBody>
      </p:sp>
      <p:sp>
        <p:nvSpPr>
          <p:cNvPr id="3" name="Content Placeholder 2">
            <a:extLst>
              <a:ext uri="{FF2B5EF4-FFF2-40B4-BE49-F238E27FC236}">
                <a16:creationId xmlns:a16="http://schemas.microsoft.com/office/drawing/2014/main" id="{54D8640D-865E-4981-81FC-C1E03D64293B}"/>
              </a:ext>
            </a:extLst>
          </p:cNvPr>
          <p:cNvSpPr>
            <a:spLocks noGrp="1"/>
          </p:cNvSpPr>
          <p:nvPr>
            <p:ph idx="1"/>
          </p:nvPr>
        </p:nvSpPr>
        <p:spPr>
          <a:xfrm>
            <a:off x="672124" y="3316664"/>
            <a:ext cx="5068276" cy="3274636"/>
          </a:xfrm>
        </p:spPr>
        <p:txBody>
          <a:bodyPr anchor="t">
            <a:noAutofit/>
          </a:bodyPr>
          <a:lstStyle/>
          <a:p>
            <a:pPr marL="0" indent="0">
              <a:buNone/>
            </a:pPr>
            <a:endParaRPr lang="en-US" sz="4600" b="1" dirty="0">
              <a:latin typeface="Comic Sans MS" panose="030F0702030302020204" pitchFamily="66" charset="0"/>
            </a:endParaRPr>
          </a:p>
          <a:p>
            <a:pPr marL="0" indent="0">
              <a:buNone/>
            </a:pPr>
            <a:r>
              <a:rPr lang="en-US" sz="5500" b="1" dirty="0">
                <a:solidFill>
                  <a:srgbClr val="FFC000"/>
                </a:solidFill>
                <a:latin typeface="Comic Sans MS" panose="030F0702030302020204" pitchFamily="66" charset="0"/>
              </a:rPr>
              <a:t>Principles:</a:t>
            </a:r>
          </a:p>
          <a:p>
            <a:r>
              <a:rPr lang="en-US" sz="3200" b="1" dirty="0">
                <a:solidFill>
                  <a:srgbClr val="FFC000"/>
                </a:solidFill>
                <a:latin typeface="Comic Sans MS"/>
              </a:rPr>
              <a:t>shared responsibility </a:t>
            </a:r>
          </a:p>
          <a:p>
            <a:r>
              <a:rPr lang="en-US" sz="3200" b="1" dirty="0">
                <a:solidFill>
                  <a:srgbClr val="FFC000"/>
                </a:solidFill>
                <a:latin typeface="Comic Sans MS"/>
              </a:rPr>
              <a:t>shared leadership</a:t>
            </a:r>
          </a:p>
          <a:p>
            <a:pPr marL="0" indent="0">
              <a:buNone/>
            </a:pPr>
            <a:endParaRPr lang="en-US" sz="1800" b="1" dirty="0">
              <a:latin typeface="Comic Sans MS" panose="030F0702030302020204" pitchFamily="66" charset="0"/>
            </a:endParaRPr>
          </a:p>
          <a:p>
            <a:pPr marL="0" indent="0">
              <a:buNone/>
            </a:pPr>
            <a:endParaRPr lang="en-US" sz="5900" b="1" dirty="0">
              <a:latin typeface="Comic Sans MS" panose="030F0702030302020204" pitchFamily="66" charset="0"/>
            </a:endParaRPr>
          </a:p>
          <a:p>
            <a:pPr marL="0" indent="0">
              <a:buNone/>
            </a:pPr>
            <a:endParaRPr lang="en-US" sz="4000" b="1" dirty="0">
              <a:latin typeface="Comic Sans MS" panose="030F0702030302020204" pitchFamily="66" charset="0"/>
            </a:endParaRPr>
          </a:p>
          <a:p>
            <a:pPr marL="0" indent="0">
              <a:buNone/>
            </a:pPr>
            <a:endParaRPr lang="en-US" sz="1800" b="1" dirty="0">
              <a:latin typeface="Comic Sans MS" panose="030F0702030302020204" pitchFamily="66" charset="0"/>
            </a:endParaRPr>
          </a:p>
          <a:p>
            <a:pPr marL="0" indent="0">
              <a:buNone/>
            </a:pPr>
            <a:endParaRPr lang="en-US" sz="1800" b="1" dirty="0">
              <a:latin typeface="Comic Sans MS" panose="030F0702030302020204" pitchFamily="66"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599F6B31-F5B2-4520-91D9-0D961072DF7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24538" y="163463"/>
            <a:ext cx="5167462" cy="4891137"/>
          </a:xfrm>
          <a:prstGeom prst="ellipse">
            <a:avLst/>
          </a:prstGeom>
          <a:ln>
            <a:noFill/>
          </a:ln>
          <a:effectLst>
            <a:softEdge rad="112500"/>
          </a:effectLst>
        </p:spPr>
      </p:pic>
      <p:pic>
        <p:nvPicPr>
          <p:cNvPr id="4" name="Picture 3">
            <a:extLst>
              <a:ext uri="{FF2B5EF4-FFF2-40B4-BE49-F238E27FC236}">
                <a16:creationId xmlns:a16="http://schemas.microsoft.com/office/drawing/2014/main" id="{5C3E779C-C477-4A26-875D-F602C34C26C1}"/>
              </a:ext>
            </a:extLst>
          </p:cNvPr>
          <p:cNvPicPr>
            <a:picLocks noChangeAspect="1"/>
          </p:cNvPicPr>
          <p:nvPr/>
        </p:nvPicPr>
        <p:blipFill>
          <a:blip r:embed="rId5"/>
          <a:stretch>
            <a:fillRect/>
          </a:stretch>
        </p:blipFill>
        <p:spPr>
          <a:xfrm rot="20036896">
            <a:off x="9396466" y="4771839"/>
            <a:ext cx="2816596" cy="646232"/>
          </a:xfrm>
          <a:prstGeom prst="rect">
            <a:avLst/>
          </a:prstGeom>
        </p:spPr>
      </p:pic>
    </p:spTree>
    <p:extLst>
      <p:ext uri="{BB962C8B-B14F-4D97-AF65-F5344CB8AC3E}">
        <p14:creationId xmlns:p14="http://schemas.microsoft.com/office/powerpoint/2010/main" val="178322366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EDD8596-AC7C-43A7-A49E-E75FAFAF2DC9}"/>
              </a:ext>
            </a:extLst>
          </p:cNvPr>
          <p:cNvSpPr>
            <a:spLocks noGrp="1"/>
          </p:cNvSpPr>
          <p:nvPr>
            <p:ph idx="1"/>
          </p:nvPr>
        </p:nvSpPr>
        <p:spPr>
          <a:xfrm>
            <a:off x="5324475" y="1020128"/>
            <a:ext cx="6926580" cy="4599100"/>
          </a:xfrm>
        </p:spPr>
        <p:txBody>
          <a:bodyPr anchor="ctr">
            <a:normAutofit fontScale="92500"/>
          </a:bodyPr>
          <a:lstStyle/>
          <a:p>
            <a:pPr marL="0" indent="0">
              <a:buNone/>
            </a:pPr>
            <a:r>
              <a:rPr lang="en-US" b="1" dirty="0">
                <a:solidFill>
                  <a:srgbClr val="1813D5"/>
                </a:solidFill>
                <a:latin typeface="Comic Sans MS" panose="030F0702030302020204" pitchFamily="66" charset="0"/>
              </a:rPr>
              <a:t>Concept Six</a:t>
            </a:r>
          </a:p>
          <a:p>
            <a:r>
              <a:rPr lang="en-US" dirty="0">
                <a:solidFill>
                  <a:srgbClr val="1813D5"/>
                </a:solidFill>
                <a:latin typeface="Comic Sans MS" panose="030F0702030302020204" pitchFamily="66" charset="0"/>
              </a:rPr>
              <a:t>How is Concept Six a spiritual principle?</a:t>
            </a:r>
          </a:p>
          <a:p>
            <a:endParaRPr lang="en-US" dirty="0">
              <a:solidFill>
                <a:srgbClr val="1813D5"/>
              </a:solidFill>
              <a:latin typeface="Comic Sans MS" panose="030F0702030302020204" pitchFamily="66" charset="0"/>
            </a:endParaRPr>
          </a:p>
          <a:p>
            <a:r>
              <a:rPr lang="en-US" dirty="0">
                <a:solidFill>
                  <a:srgbClr val="1813D5"/>
                </a:solidFill>
                <a:latin typeface="Comic Sans MS" panose="030F0702030302020204" pitchFamily="66" charset="0"/>
              </a:rPr>
              <a:t>How can I apply this to my work life?</a:t>
            </a:r>
          </a:p>
          <a:p>
            <a:endParaRPr lang="en-US" dirty="0">
              <a:solidFill>
                <a:srgbClr val="1813D5"/>
              </a:solidFill>
              <a:latin typeface="Comic Sans MS" panose="030F0702030302020204" pitchFamily="66" charset="0"/>
            </a:endParaRPr>
          </a:p>
          <a:p>
            <a:r>
              <a:rPr lang="en-US" dirty="0">
                <a:solidFill>
                  <a:srgbClr val="1813D5"/>
                </a:solidFill>
                <a:latin typeface="Comic Sans MS" panose="030F0702030302020204" pitchFamily="66" charset="0"/>
              </a:rPr>
              <a:t>How can I apply this Concept to my family life?</a:t>
            </a:r>
          </a:p>
          <a:p>
            <a:endParaRPr lang="en-US" dirty="0">
              <a:solidFill>
                <a:srgbClr val="1813D5"/>
              </a:solidFill>
              <a:latin typeface="Comic Sans MS" panose="030F0702030302020204" pitchFamily="66" charset="0"/>
            </a:endParaRPr>
          </a:p>
          <a:p>
            <a:r>
              <a:rPr lang="en-US" dirty="0">
                <a:solidFill>
                  <a:srgbClr val="1813D5"/>
                </a:solidFill>
                <a:latin typeface="Comic Sans MS" panose="030F0702030302020204" pitchFamily="66" charset="0"/>
              </a:rPr>
              <a:t>How does this Concept relate to Concept Three and Al-</a:t>
            </a:r>
            <a:r>
              <a:rPr lang="en-US" dirty="0" err="1">
                <a:solidFill>
                  <a:srgbClr val="1813D5"/>
                </a:solidFill>
                <a:latin typeface="Comic Sans MS" panose="030F0702030302020204" pitchFamily="66" charset="0"/>
              </a:rPr>
              <a:t>Anon’s</a:t>
            </a:r>
            <a:r>
              <a:rPr lang="en-US" dirty="0">
                <a:solidFill>
                  <a:srgbClr val="1813D5"/>
                </a:solidFill>
                <a:latin typeface="Comic Sans MS" panose="030F0702030302020204" pitchFamily="66" charset="0"/>
              </a:rPr>
              <a:t> “links of service”?</a:t>
            </a:r>
          </a:p>
        </p:txBody>
      </p:sp>
      <p:pic>
        <p:nvPicPr>
          <p:cNvPr id="7" name="Picture 6">
            <a:extLst>
              <a:ext uri="{FF2B5EF4-FFF2-40B4-BE49-F238E27FC236}">
                <a16:creationId xmlns:a16="http://schemas.microsoft.com/office/drawing/2014/main" id="{8DB4A801-7526-4011-B15B-CE83844289C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9080" y="1020128"/>
            <a:ext cx="4582046" cy="4582046"/>
          </a:xfrm>
          <a:prstGeom prst="rect">
            <a:avLst/>
          </a:prstGeom>
        </p:spPr>
      </p:pic>
    </p:spTree>
    <p:extLst>
      <p:ext uri="{BB962C8B-B14F-4D97-AF65-F5344CB8AC3E}">
        <p14:creationId xmlns:p14="http://schemas.microsoft.com/office/powerpoint/2010/main" val="268841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Batting a baseball">
            <a:extLst>
              <a:ext uri="{FF2B5EF4-FFF2-40B4-BE49-F238E27FC236}">
                <a16:creationId xmlns:a16="http://schemas.microsoft.com/office/drawing/2014/main" id="{7ABE6F2C-C766-420A-9472-00FA0BF4131B}"/>
              </a:ext>
            </a:extLst>
          </p:cNvPr>
          <p:cNvPicPr>
            <a:picLocks noChangeAspect="1"/>
          </p:cNvPicPr>
          <p:nvPr/>
        </p:nvPicPr>
        <p:blipFill>
          <a:blip r:embed="rId3"/>
          <a:stretch>
            <a:fillRect/>
          </a:stretch>
        </p:blipFill>
        <p:spPr>
          <a:xfrm>
            <a:off x="500743" y="2016759"/>
            <a:ext cx="6117770" cy="4076337"/>
          </a:xfrm>
          <a:prstGeom prst="rect">
            <a:avLst/>
          </a:prstGeom>
        </p:spPr>
      </p:pic>
      <p:sp>
        <p:nvSpPr>
          <p:cNvPr id="4" name="Title 3">
            <a:extLst>
              <a:ext uri="{FF2B5EF4-FFF2-40B4-BE49-F238E27FC236}">
                <a16:creationId xmlns:a16="http://schemas.microsoft.com/office/drawing/2014/main" id="{C35AD269-2A76-42F1-95B4-4B84136152CB}"/>
              </a:ext>
            </a:extLst>
          </p:cNvPr>
          <p:cNvSpPr>
            <a:spLocks noGrp="1"/>
          </p:cNvSpPr>
          <p:nvPr>
            <p:ph type="title"/>
          </p:nvPr>
        </p:nvSpPr>
        <p:spPr>
          <a:xfrm>
            <a:off x="347725" y="248764"/>
            <a:ext cx="11493500" cy="1764400"/>
          </a:xfrm>
        </p:spPr>
        <p:txBody>
          <a:bodyPr anchor="b">
            <a:normAutofit fontScale="90000"/>
          </a:bodyPr>
          <a:lstStyle/>
          <a:p>
            <a:pPr algn="ctr"/>
            <a:r>
              <a:rPr lang="en-US" sz="3600" b="1" dirty="0">
                <a:solidFill>
                  <a:srgbClr val="0066FF"/>
                </a:solidFill>
                <a:latin typeface="Comic Sans MS" panose="030F0702030302020204" pitchFamily="66" charset="0"/>
              </a:rPr>
              <a:t>Concept Seven: The Trustees have legal rights while the rights of the Conference are traditional.</a:t>
            </a:r>
            <a:br>
              <a:rPr lang="en-US" sz="3200" b="1" dirty="0">
                <a:solidFill>
                  <a:srgbClr val="0066FF"/>
                </a:solidFill>
                <a:latin typeface="Comic Sans MS" panose="030F0702030302020204" pitchFamily="66" charset="0"/>
              </a:rPr>
            </a:br>
            <a:endParaRPr lang="en-US" sz="3200" b="1" dirty="0">
              <a:solidFill>
                <a:srgbClr val="0066FF"/>
              </a:solidFill>
              <a:latin typeface="Comic Sans MS" panose="030F0702030302020204" pitchFamily="66" charset="0"/>
            </a:endParaRPr>
          </a:p>
        </p:txBody>
      </p:sp>
      <p:sp>
        <p:nvSpPr>
          <p:cNvPr id="5" name="Content Placeholder 4">
            <a:extLst>
              <a:ext uri="{FF2B5EF4-FFF2-40B4-BE49-F238E27FC236}">
                <a16:creationId xmlns:a16="http://schemas.microsoft.com/office/drawing/2014/main" id="{4D85309F-7001-4144-B92E-D51D0A92C8AB}"/>
              </a:ext>
            </a:extLst>
          </p:cNvPr>
          <p:cNvSpPr>
            <a:spLocks noGrp="1"/>
          </p:cNvSpPr>
          <p:nvPr>
            <p:ph idx="1"/>
          </p:nvPr>
        </p:nvSpPr>
        <p:spPr>
          <a:xfrm>
            <a:off x="7379613" y="2024405"/>
            <a:ext cx="3828264" cy="4506013"/>
          </a:xfrm>
        </p:spPr>
        <p:txBody>
          <a:bodyPr>
            <a:normAutofit/>
          </a:bodyPr>
          <a:lstStyle/>
          <a:p>
            <a:pPr marL="0" indent="0">
              <a:buNone/>
            </a:pPr>
            <a:r>
              <a:rPr lang="en-US" b="1" dirty="0">
                <a:latin typeface="Comic Sans MS" panose="030F0702030302020204" pitchFamily="66" charset="0"/>
              </a:rPr>
              <a:t>Principles:</a:t>
            </a:r>
          </a:p>
          <a:p>
            <a:r>
              <a:rPr lang="en-US" dirty="0">
                <a:latin typeface="Comic Sans MS" panose="030F0702030302020204" pitchFamily="66" charset="0"/>
              </a:rPr>
              <a:t>Responsibility</a:t>
            </a:r>
          </a:p>
          <a:p>
            <a:r>
              <a:rPr lang="en-US" dirty="0">
                <a:latin typeface="Comic Sans MS" panose="030F0702030302020204" pitchFamily="66" charset="0"/>
              </a:rPr>
              <a:t>Balance</a:t>
            </a:r>
          </a:p>
          <a:p>
            <a:r>
              <a:rPr lang="en-US" dirty="0">
                <a:latin typeface="Comic Sans MS" panose="030F0702030302020204" pitchFamily="66" charset="0"/>
              </a:rPr>
              <a:t>Trust</a:t>
            </a:r>
          </a:p>
          <a:p>
            <a:r>
              <a:rPr lang="en-US" dirty="0">
                <a:latin typeface="Comic Sans MS" panose="030F0702030302020204" pitchFamily="66" charset="0"/>
              </a:rPr>
              <a:t>Shared leadership</a:t>
            </a:r>
          </a:p>
          <a:p>
            <a:r>
              <a:rPr lang="en-US" dirty="0">
                <a:latin typeface="Comic Sans MS" panose="030F0702030302020204" pitchFamily="66" charset="0"/>
              </a:rPr>
              <a:t>Authority</a:t>
            </a:r>
          </a:p>
          <a:p>
            <a:r>
              <a:rPr lang="en-US" dirty="0">
                <a:latin typeface="Comic Sans MS" panose="030F0702030302020204" pitchFamily="66" charset="0"/>
              </a:rPr>
              <a:t>Delegation</a:t>
            </a:r>
          </a:p>
          <a:p>
            <a:endParaRPr lang="en-US" b="1" dirty="0">
              <a:solidFill>
                <a:schemeClr val="accent6">
                  <a:lumMod val="75000"/>
                </a:schemeClr>
              </a:solidFill>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p:txBody>
      </p:sp>
      <p:pic>
        <p:nvPicPr>
          <p:cNvPr id="7" name="Picture 6">
            <a:extLst>
              <a:ext uri="{FF2B5EF4-FFF2-40B4-BE49-F238E27FC236}">
                <a16:creationId xmlns:a16="http://schemas.microsoft.com/office/drawing/2014/main" id="{A45E3994-DF6E-4DC7-9288-B7F491AB5A02}"/>
              </a:ext>
            </a:extLst>
          </p:cNvPr>
          <p:cNvPicPr>
            <a:picLocks noChangeAspect="1"/>
          </p:cNvPicPr>
          <p:nvPr/>
        </p:nvPicPr>
        <p:blipFill>
          <a:blip r:embed="rId4"/>
          <a:stretch>
            <a:fillRect/>
          </a:stretch>
        </p:blipFill>
        <p:spPr>
          <a:xfrm>
            <a:off x="3870414" y="1568639"/>
            <a:ext cx="3438442" cy="2060627"/>
          </a:xfrm>
          <a:prstGeom prst="rect">
            <a:avLst/>
          </a:prstGeom>
        </p:spPr>
      </p:pic>
      <p:pic>
        <p:nvPicPr>
          <p:cNvPr id="3" name="Picture 2">
            <a:extLst>
              <a:ext uri="{FF2B5EF4-FFF2-40B4-BE49-F238E27FC236}">
                <a16:creationId xmlns:a16="http://schemas.microsoft.com/office/drawing/2014/main" id="{A4F71882-2ACF-4649-A229-972E07D4A769}"/>
              </a:ext>
            </a:extLst>
          </p:cNvPr>
          <p:cNvPicPr>
            <a:picLocks noChangeAspect="1"/>
          </p:cNvPicPr>
          <p:nvPr/>
        </p:nvPicPr>
        <p:blipFill>
          <a:blip r:embed="rId5"/>
          <a:stretch>
            <a:fillRect/>
          </a:stretch>
        </p:blipFill>
        <p:spPr>
          <a:xfrm>
            <a:off x="0" y="5559439"/>
            <a:ext cx="2060627" cy="1280271"/>
          </a:xfrm>
          <a:prstGeom prst="rect">
            <a:avLst/>
          </a:prstGeom>
        </p:spPr>
      </p:pic>
    </p:spTree>
    <p:extLst>
      <p:ext uri="{BB962C8B-B14F-4D97-AF65-F5344CB8AC3E}">
        <p14:creationId xmlns:p14="http://schemas.microsoft.com/office/powerpoint/2010/main" val="249552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A3045-EFEC-437C-8DA4-A8C69A2B3587}"/>
              </a:ext>
            </a:extLst>
          </p:cNvPr>
          <p:cNvSpPr>
            <a:spLocks noGrp="1"/>
          </p:cNvSpPr>
          <p:nvPr>
            <p:ph type="title"/>
          </p:nvPr>
        </p:nvSpPr>
        <p:spPr>
          <a:xfrm>
            <a:off x="-382905" y="80010"/>
            <a:ext cx="5680710" cy="2005966"/>
          </a:xfrm>
        </p:spPr>
        <p:txBody>
          <a:bodyPr>
            <a:normAutofit/>
          </a:bodyPr>
          <a:lstStyle/>
          <a:p>
            <a:pPr algn="ctr"/>
            <a:br>
              <a:rPr lang="en-US" sz="4900" b="1">
                <a:solidFill>
                  <a:srgbClr val="FF0000"/>
                </a:solidFill>
                <a:latin typeface="Comic Sans MS" panose="030F0702030302020204" pitchFamily="66" charset="0"/>
              </a:rPr>
            </a:br>
            <a:endParaRPr lang="en-US" sz="4900" b="1">
              <a:solidFill>
                <a:srgbClr val="FF0000"/>
              </a:solidFill>
              <a:latin typeface="Comic Sans MS" panose="030F0702030302020204" pitchFamily="66" charset="0"/>
            </a:endParaRPr>
          </a:p>
        </p:txBody>
      </p:sp>
      <p:sp>
        <p:nvSpPr>
          <p:cNvPr id="8" name="Content Placeholder 7">
            <a:extLst>
              <a:ext uri="{FF2B5EF4-FFF2-40B4-BE49-F238E27FC236}">
                <a16:creationId xmlns:a16="http://schemas.microsoft.com/office/drawing/2014/main" id="{E6264DFC-77F3-4B2B-91EF-D4EA6267B9DA}"/>
              </a:ext>
            </a:extLst>
          </p:cNvPr>
          <p:cNvSpPr>
            <a:spLocks noGrp="1"/>
          </p:cNvSpPr>
          <p:nvPr>
            <p:ph idx="1"/>
          </p:nvPr>
        </p:nvSpPr>
        <p:spPr>
          <a:xfrm>
            <a:off x="0" y="0"/>
            <a:ext cx="6095999" cy="6858001"/>
          </a:xfrm>
          <a:gradFill>
            <a:gsLst>
              <a:gs pos="97674">
                <a:schemeClr val="bg1">
                  <a:lumMod val="85000"/>
                </a:schemeClr>
              </a:gs>
              <a:gs pos="0">
                <a:srgbClr val="A8A19E"/>
              </a:gs>
              <a:gs pos="17000">
                <a:srgbClr val="00B0F0"/>
              </a:gs>
            </a:gsLst>
            <a:lin ang="5400000" scaled="1"/>
          </a:gradFill>
        </p:spPr>
        <p:txBody>
          <a:bodyPr>
            <a:normAutofit/>
          </a:bodyPr>
          <a:lstStyle/>
          <a:p>
            <a:endParaRPr lang="en-US" sz="1400" b="1" dirty="0">
              <a:latin typeface="Comic Sans MS" panose="030F0702030302020204" pitchFamily="66" charset="0"/>
            </a:endParaRPr>
          </a:p>
          <a:p>
            <a:pPr marL="0" indent="0">
              <a:buNone/>
            </a:pPr>
            <a:endParaRPr lang="en-US" b="1" dirty="0">
              <a:solidFill>
                <a:srgbClr val="0066FF"/>
              </a:solidFill>
              <a:latin typeface="Comic Sans MS" panose="030F0702030302020204" pitchFamily="66" charset="0"/>
            </a:endParaRPr>
          </a:p>
          <a:p>
            <a:pPr marL="0" indent="0">
              <a:buNone/>
            </a:pPr>
            <a:r>
              <a:rPr lang="en-US" b="1" dirty="0">
                <a:latin typeface="Comic Sans MS" panose="030F0702030302020204" pitchFamily="66" charset="0"/>
              </a:rPr>
              <a:t>Concept Seven</a:t>
            </a:r>
          </a:p>
          <a:p>
            <a:endParaRPr lang="en-US" b="1" dirty="0">
              <a:latin typeface="Comic Sans MS" panose="030F0702030302020204" pitchFamily="66" charset="0"/>
            </a:endParaRPr>
          </a:p>
          <a:p>
            <a:r>
              <a:rPr lang="en-US" dirty="0">
                <a:latin typeface="Comic Sans MS" panose="030F0702030302020204" pitchFamily="66" charset="0"/>
              </a:rPr>
              <a:t>How can Concept Seven apply to my home/work life?</a:t>
            </a:r>
          </a:p>
          <a:p>
            <a:endParaRPr lang="en-US" dirty="0">
              <a:latin typeface="Comic Sans MS" panose="030F0702030302020204" pitchFamily="66" charset="0"/>
            </a:endParaRPr>
          </a:p>
          <a:p>
            <a:r>
              <a:rPr lang="en-US" dirty="0">
                <a:latin typeface="Comic Sans MS" panose="030F0702030302020204" pitchFamily="66" charset="0"/>
              </a:rPr>
              <a:t>What are the things that are out of balance in my life?</a:t>
            </a:r>
          </a:p>
          <a:p>
            <a:endParaRPr lang="en-US" dirty="0">
              <a:latin typeface="Comic Sans MS" panose="030F0702030302020204" pitchFamily="66" charset="0"/>
            </a:endParaRPr>
          </a:p>
          <a:p>
            <a:r>
              <a:rPr lang="en-US" dirty="0">
                <a:latin typeface="Comic Sans MS" panose="030F0702030302020204" pitchFamily="66" charset="0"/>
              </a:rPr>
              <a:t>What can I do to balance my spiritual aims with my practical living situation?</a:t>
            </a:r>
          </a:p>
        </p:txBody>
      </p:sp>
      <p:pic>
        <p:nvPicPr>
          <p:cNvPr id="3" name="Picture 2">
            <a:extLst>
              <a:ext uri="{FF2B5EF4-FFF2-40B4-BE49-F238E27FC236}">
                <a16:creationId xmlns:a16="http://schemas.microsoft.com/office/drawing/2014/main" id="{C3AA5869-7082-40A4-ADFF-B1D5FA6D1DC8}"/>
              </a:ext>
            </a:extLst>
          </p:cNvPr>
          <p:cNvPicPr>
            <a:picLocks noChangeAspect="1"/>
          </p:cNvPicPr>
          <p:nvPr/>
        </p:nvPicPr>
        <p:blipFill rotWithShape="1">
          <a:blip r:embed="rId3"/>
          <a:srcRect l="6277" r="-2" b="-2"/>
          <a:stretch/>
        </p:blipFill>
        <p:spPr>
          <a:xfrm>
            <a:off x="6090285" y="759917"/>
            <a:ext cx="6104380" cy="5829300"/>
          </a:xfrm>
          <a:prstGeom prst="rect">
            <a:avLst/>
          </a:prstGeom>
          <a:effectLst/>
        </p:spPr>
      </p:pic>
    </p:spTree>
    <p:extLst>
      <p:ext uri="{BB962C8B-B14F-4D97-AF65-F5344CB8AC3E}">
        <p14:creationId xmlns:p14="http://schemas.microsoft.com/office/powerpoint/2010/main" val="69151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28">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42F1F8-10BA-4457-BBD2-BBECA91774C1}"/>
              </a:ext>
            </a:extLst>
          </p:cNvPr>
          <p:cNvSpPr>
            <a:spLocks noGrp="1"/>
          </p:cNvSpPr>
          <p:nvPr>
            <p:ph idx="1"/>
          </p:nvPr>
        </p:nvSpPr>
        <p:spPr>
          <a:xfrm>
            <a:off x="708646" y="2702139"/>
            <a:ext cx="5514354" cy="2688492"/>
          </a:xfrm>
        </p:spPr>
        <p:txBody>
          <a:bodyPr anchor="ctr">
            <a:normAutofit/>
          </a:bodyPr>
          <a:lstStyle/>
          <a:p>
            <a:pPr marL="0" indent="0">
              <a:buNone/>
            </a:pPr>
            <a:r>
              <a:rPr lang="en-US" b="1" dirty="0">
                <a:latin typeface="Comic Sans MS" panose="030F0702030302020204" pitchFamily="66" charset="0"/>
              </a:rPr>
              <a:t>Principles:</a:t>
            </a:r>
          </a:p>
          <a:p>
            <a:r>
              <a:rPr lang="en-US" sz="2400" dirty="0">
                <a:latin typeface="Comic Sans MS" panose="030F0702030302020204" pitchFamily="66" charset="0"/>
              </a:rPr>
              <a:t>Delegation of duties</a:t>
            </a:r>
          </a:p>
          <a:p>
            <a:r>
              <a:rPr lang="en-US" sz="2400" dirty="0">
                <a:latin typeface="Comic Sans MS" panose="030F0702030302020204" pitchFamily="66" charset="0"/>
              </a:rPr>
              <a:t>Allowing responsibility by others</a:t>
            </a:r>
          </a:p>
          <a:p>
            <a:r>
              <a:rPr lang="en-US" sz="2400" dirty="0">
                <a:latin typeface="Comic Sans MS" panose="030F0702030302020204" pitchFamily="66" charset="0"/>
              </a:rPr>
              <a:t>Willingness to do the work</a:t>
            </a:r>
          </a:p>
          <a:p>
            <a:r>
              <a:rPr lang="en-US" sz="2400" dirty="0">
                <a:latin typeface="Comic Sans MS" panose="030F0702030302020204" pitchFamily="66" charset="0"/>
              </a:rPr>
              <a:t>Trust</a:t>
            </a:r>
          </a:p>
          <a:p>
            <a:pPr marL="0" indent="0">
              <a:buNone/>
            </a:pPr>
            <a:endParaRPr lang="en-US" sz="2400" dirty="0">
              <a:latin typeface="Comic Sans MS" panose="030F0702030302020204" pitchFamily="66" charset="0"/>
            </a:endParaRPr>
          </a:p>
        </p:txBody>
      </p:sp>
      <p:sp>
        <p:nvSpPr>
          <p:cNvPr id="40"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CA050B-48EF-4C1D-A3CE-414E3C3E5AF5}"/>
              </a:ext>
            </a:extLst>
          </p:cNvPr>
          <p:cNvPicPr>
            <a:picLocks noChangeAspect="1"/>
          </p:cNvPicPr>
          <p:nvPr/>
        </p:nvPicPr>
        <p:blipFill rotWithShape="1">
          <a:blip r:embed="rId3"/>
          <a:srcRect l="16322" r="30866"/>
          <a:stretch/>
        </p:blipFill>
        <p:spPr>
          <a:xfrm>
            <a:off x="7233259" y="1015999"/>
            <a:ext cx="4647367" cy="5180249"/>
          </a:xfrm>
          <a:prstGeom prst="rect">
            <a:avLst/>
          </a:prstGeom>
        </p:spPr>
      </p:pic>
      <p:sp>
        <p:nvSpPr>
          <p:cNvPr id="37" name="Rectangle 3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E963E-B17A-42EE-BDE1-F28D342F0B37}"/>
              </a:ext>
            </a:extLst>
          </p:cNvPr>
          <p:cNvSpPr>
            <a:spLocks noGrp="1"/>
          </p:cNvSpPr>
          <p:nvPr>
            <p:ph type="title"/>
          </p:nvPr>
        </p:nvSpPr>
        <p:spPr>
          <a:xfrm>
            <a:off x="7550304" y="125753"/>
            <a:ext cx="3977654" cy="863992"/>
          </a:xfrm>
        </p:spPr>
        <p:txBody>
          <a:bodyPr anchor="b">
            <a:normAutofit/>
          </a:bodyPr>
          <a:lstStyle/>
          <a:p>
            <a:pPr algn="ctr"/>
            <a:r>
              <a:rPr lang="en-US" sz="3100" b="1" dirty="0">
                <a:solidFill>
                  <a:srgbClr val="00B050"/>
                </a:solidFill>
                <a:latin typeface="Comic Sans MS" panose="030F0702030302020204" pitchFamily="66" charset="0"/>
              </a:rPr>
              <a:t>Round the bases!!</a:t>
            </a:r>
            <a:endParaRPr lang="en-US" b="1" dirty="0">
              <a:solidFill>
                <a:srgbClr val="00B050"/>
              </a:solidFill>
              <a:latin typeface="Comic Sans MS" panose="030F0702030302020204" pitchFamily="66" charset="0"/>
            </a:endParaRPr>
          </a:p>
        </p:txBody>
      </p:sp>
      <p:sp>
        <p:nvSpPr>
          <p:cNvPr id="5" name="TextBox 4">
            <a:extLst>
              <a:ext uri="{FF2B5EF4-FFF2-40B4-BE49-F238E27FC236}">
                <a16:creationId xmlns:a16="http://schemas.microsoft.com/office/drawing/2014/main" id="{1F337CC6-97C3-4D90-8F11-441680AFB7AD}"/>
              </a:ext>
            </a:extLst>
          </p:cNvPr>
          <p:cNvSpPr txBox="1"/>
          <p:nvPr/>
        </p:nvSpPr>
        <p:spPr>
          <a:xfrm>
            <a:off x="293563" y="323450"/>
            <a:ext cx="6939120" cy="1815882"/>
          </a:xfrm>
          <a:prstGeom prst="rect">
            <a:avLst/>
          </a:prstGeom>
          <a:noFill/>
        </p:spPr>
        <p:txBody>
          <a:bodyPr wrap="square" rtlCol="0">
            <a:spAutoFit/>
          </a:bodyPr>
          <a:lstStyle/>
          <a:p>
            <a:r>
              <a:rPr lang="en-US" sz="2800" b="1" i="1" dirty="0">
                <a:solidFill>
                  <a:srgbClr val="00B050"/>
                </a:solidFill>
                <a:latin typeface="Comic Sans MS" panose="030F0702030302020204" pitchFamily="66" charset="0"/>
                <a:cs typeface="Calibri"/>
              </a:rPr>
              <a:t>Concept Eight: The Board of Trustees delegates full authority for routine management of Al-Anon Headquarters to its executive committees.</a:t>
            </a:r>
            <a:endParaRPr lang="en-US" sz="28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14630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E261-AF0A-436A-9346-3B69CAD3BA0F}"/>
              </a:ext>
            </a:extLst>
          </p:cNvPr>
          <p:cNvSpPr>
            <a:spLocks noGrp="1"/>
          </p:cNvSpPr>
          <p:nvPr>
            <p:ph type="title"/>
          </p:nvPr>
        </p:nvSpPr>
        <p:spPr>
          <a:xfrm>
            <a:off x="2449490" y="2161976"/>
            <a:ext cx="5314536" cy="2199008"/>
          </a:xfrm>
        </p:spPr>
        <p:txBody>
          <a:bodyPr>
            <a:noAutofit/>
          </a:bodyPr>
          <a:lstStyle/>
          <a:p>
            <a:br>
              <a:rPr lang="en-US" sz="2800" b="1">
                <a:latin typeface="Comic Sans MS" panose="030F0702030302020204" pitchFamily="66" charset="0"/>
              </a:rPr>
            </a:br>
            <a:endParaRPr lang="en-US" sz="2800" b="1">
              <a:solidFill>
                <a:schemeClr val="accent2">
                  <a:lumMod val="75000"/>
                </a:schemeClr>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6AB7CF7C-295F-485D-826E-6354D03D5587}"/>
              </a:ext>
            </a:extLst>
          </p:cNvPr>
          <p:cNvSpPr>
            <a:spLocks noGrp="1"/>
          </p:cNvSpPr>
          <p:nvPr>
            <p:ph idx="1"/>
          </p:nvPr>
        </p:nvSpPr>
        <p:spPr>
          <a:xfrm>
            <a:off x="545237" y="472274"/>
            <a:ext cx="5550763" cy="5840278"/>
          </a:xfrm>
        </p:spPr>
        <p:txBody>
          <a:bodyPr anchor="t">
            <a:normAutofit/>
          </a:bodyPr>
          <a:lstStyle/>
          <a:p>
            <a:pPr marL="0" indent="0">
              <a:buNone/>
            </a:pPr>
            <a:r>
              <a:rPr lang="en-US" sz="2400" b="1" dirty="0">
                <a:latin typeface="Comic Sans MS" panose="030F0702030302020204" pitchFamily="66" charset="0"/>
              </a:rPr>
              <a:t>Concept Eight</a:t>
            </a:r>
          </a:p>
          <a:p>
            <a:pPr marL="0" indent="0">
              <a:buNone/>
            </a:pPr>
            <a:endParaRPr lang="en-US" sz="2400" b="1" dirty="0">
              <a:latin typeface="Comic Sans MS" panose="030F0702030302020204" pitchFamily="66" charset="0"/>
            </a:endParaRPr>
          </a:p>
          <a:p>
            <a:r>
              <a:rPr lang="en-US" sz="2400" dirty="0">
                <a:latin typeface="Comic Sans MS" panose="030F0702030302020204" pitchFamily="66" charset="0"/>
              </a:rPr>
              <a:t>How are the management tasks in my home/work life delegated?</a:t>
            </a:r>
          </a:p>
          <a:p>
            <a:endParaRPr lang="en-US" sz="2400" dirty="0">
              <a:latin typeface="Comic Sans MS" panose="030F0702030302020204" pitchFamily="66" charset="0"/>
            </a:endParaRPr>
          </a:p>
          <a:p>
            <a:r>
              <a:rPr lang="en-US" sz="2400" dirty="0">
                <a:latin typeface="Comic Sans MS" panose="030F0702030302020204" pitchFamily="66" charset="0"/>
              </a:rPr>
              <a:t>What responsibilities or jobs am I willing to delegate to others?</a:t>
            </a:r>
          </a:p>
          <a:p>
            <a:endParaRPr lang="en-US" sz="2400" dirty="0">
              <a:latin typeface="Comic Sans MS" panose="030F0702030302020204" pitchFamily="66" charset="0"/>
            </a:endParaRPr>
          </a:p>
          <a:p>
            <a:r>
              <a:rPr lang="en-US" sz="2400" dirty="0">
                <a:latin typeface="Comic Sans MS" panose="030F0702030302020204" pitchFamily="66" charset="0"/>
              </a:rPr>
              <a:t>Once I delegate a task, am I willing to trust the results?</a:t>
            </a:r>
          </a:p>
          <a:p>
            <a:endParaRPr lang="en-US" sz="2400" dirty="0">
              <a:latin typeface="Comic Sans MS" panose="030F0702030302020204" pitchFamily="66" charset="0"/>
            </a:endParaRPr>
          </a:p>
          <a:p>
            <a:r>
              <a:rPr lang="en-US" sz="2400" dirty="0">
                <a:latin typeface="Comic Sans MS" panose="030F0702030302020204" pitchFamily="66" charset="0"/>
              </a:rPr>
              <a:t>In what areas of my life have I had difficulty trusting?</a:t>
            </a:r>
          </a:p>
          <a:p>
            <a:pPr marL="0" indent="0">
              <a:buNone/>
            </a:pPr>
            <a:endParaRPr lang="en-US" sz="2400" b="1" dirty="0">
              <a:latin typeface="Comic Sans MS" panose="030F0702030302020204" pitchFamily="66" charset="0"/>
            </a:endParaRPr>
          </a:p>
          <a:p>
            <a:pPr marL="0" indent="0">
              <a:buNone/>
            </a:pPr>
            <a:endParaRPr lang="en-US" sz="2400" b="1" dirty="0">
              <a:latin typeface="Comic Sans MS" panose="030F0702030302020204" pitchFamily="66" charset="0"/>
            </a:endParaRPr>
          </a:p>
          <a:p>
            <a:pPr marL="0" indent="0">
              <a:buNone/>
            </a:pPr>
            <a:endParaRPr lang="en-US" b="1" dirty="0">
              <a:latin typeface="Comic Sans MS" panose="030F0702030302020204" pitchFamily="66" charset="0"/>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1466D57D-C11B-48AC-B718-A74EB90FF305}"/>
              </a:ext>
            </a:extLst>
          </p:cNvPr>
          <p:cNvPicPr>
            <a:picLocks noChangeAspect="1"/>
          </p:cNvPicPr>
          <p:nvPr/>
        </p:nvPicPr>
        <p:blipFill rotWithShape="1">
          <a:blip r:embed="rId3"/>
          <a:srcRect l="6962" r="967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3835066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D2C7C-8629-440D-8359-904F98A483B8}"/>
              </a:ext>
            </a:extLst>
          </p:cNvPr>
          <p:cNvSpPr>
            <a:spLocks noGrp="1"/>
          </p:cNvSpPr>
          <p:nvPr>
            <p:ph type="title"/>
          </p:nvPr>
        </p:nvSpPr>
        <p:spPr>
          <a:xfrm>
            <a:off x="462417" y="840471"/>
            <a:ext cx="11729583" cy="2018483"/>
          </a:xfrm>
        </p:spPr>
        <p:txBody>
          <a:bodyPr vert="horz" lIns="91440" tIns="45720" rIns="91440" bIns="45720" rtlCol="0" anchor="b">
            <a:normAutofit fontScale="90000"/>
          </a:bodyPr>
          <a:lstStyle/>
          <a:p>
            <a:r>
              <a:rPr lang="en-US" sz="3600" b="1" dirty="0">
                <a:latin typeface="Comic Sans MS" panose="030F0702030302020204" pitchFamily="66" charset="0"/>
              </a:rPr>
              <a:t>Concept Nine: Good personal leadership at all service levels is a necessity. In the field of world service the Board of Trustees assumes the primary leadership.</a:t>
            </a:r>
            <a:br>
              <a:rPr lang="en-US" sz="2400" b="1" dirty="0">
                <a:latin typeface="Comic Sans MS" panose="030F0702030302020204" pitchFamily="66" charset="0"/>
              </a:rPr>
            </a:br>
            <a:endParaRPr lang="en-US" sz="2900" b="1" dirty="0">
              <a:latin typeface="Comic Sans MS" panose="030F0702030302020204" pitchFamily="66" charset="0"/>
            </a:endParaRPr>
          </a:p>
        </p:txBody>
      </p:sp>
      <p:sp>
        <p:nvSpPr>
          <p:cNvPr id="19" name="Freeform: Shape 18">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4"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3" y="5717908"/>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8"/>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35E58EC-C75C-4A3F-A9D5-ECAD76E87EEF}"/>
              </a:ext>
            </a:extLst>
          </p:cNvPr>
          <p:cNvSpPr txBox="1"/>
          <p:nvPr/>
        </p:nvSpPr>
        <p:spPr>
          <a:xfrm>
            <a:off x="6507616" y="2719365"/>
            <a:ext cx="5138283" cy="3785652"/>
          </a:xfrm>
          <a:prstGeom prst="rect">
            <a:avLst/>
          </a:prstGeom>
          <a:noFill/>
        </p:spPr>
        <p:txBody>
          <a:bodyPr wrap="square" rtlCol="0">
            <a:spAutoFit/>
          </a:bodyPr>
          <a:lstStyle/>
          <a:p>
            <a:pPr algn="ctr"/>
            <a:r>
              <a:rPr lang="en-US" sz="2400" dirty="0">
                <a:latin typeface="Comic Sans MS" panose="030F0702030302020204" pitchFamily="66" charset="0"/>
              </a:rPr>
              <a:t>Each player has the potential to grow their leadership skills!</a:t>
            </a:r>
          </a:p>
          <a:p>
            <a:endParaRPr lang="en-US" sz="2400" dirty="0">
              <a:latin typeface="Comic Sans MS" panose="030F0702030302020204" pitchFamily="66" charset="0"/>
            </a:endParaRPr>
          </a:p>
          <a:p>
            <a:r>
              <a:rPr lang="en-US" sz="2400" b="1" dirty="0">
                <a:latin typeface="Comic Sans MS" panose="030F0702030302020204" pitchFamily="66" charset="0"/>
              </a:rPr>
              <a:t>Principles:</a:t>
            </a:r>
          </a:p>
          <a:p>
            <a:pPr marL="285750" indent="-285750">
              <a:buFont typeface="Arial" panose="020B0604020202020204" pitchFamily="34" charset="0"/>
              <a:buChar char="•"/>
            </a:pPr>
            <a:r>
              <a:rPr lang="en-US" sz="2400" dirty="0">
                <a:latin typeface="Comic Sans MS" panose="030F0702030302020204" pitchFamily="66" charset="0"/>
              </a:rPr>
              <a:t>Healthy leadership</a:t>
            </a:r>
          </a:p>
          <a:p>
            <a:pPr marL="285750" indent="-285750">
              <a:buFont typeface="Arial" panose="020B0604020202020204" pitchFamily="34" charset="0"/>
              <a:buChar char="•"/>
            </a:pPr>
            <a:r>
              <a:rPr lang="en-US" sz="2400" dirty="0">
                <a:latin typeface="Comic Sans MS" panose="030F0702030302020204" pitchFamily="66" charset="0"/>
              </a:rPr>
              <a:t>Rotation of responsibility</a:t>
            </a:r>
          </a:p>
          <a:p>
            <a:pPr marL="285750" indent="-285750">
              <a:buFont typeface="Arial" panose="020B0604020202020204" pitchFamily="34" charset="0"/>
              <a:buChar char="•"/>
            </a:pPr>
            <a:r>
              <a:rPr lang="en-US" sz="2400" dirty="0">
                <a:latin typeface="Comic Sans MS" panose="030F0702030302020204" pitchFamily="66" charset="0"/>
              </a:rPr>
              <a:t>Encourage to lead</a:t>
            </a:r>
          </a:p>
          <a:p>
            <a:pPr marL="285750" indent="-285750">
              <a:buFont typeface="Arial" panose="020B0604020202020204" pitchFamily="34" charset="0"/>
              <a:buChar char="•"/>
            </a:pPr>
            <a:r>
              <a:rPr lang="en-US" sz="2400" dirty="0">
                <a:latin typeface="Comic Sans MS" panose="030F0702030302020204" pitchFamily="66" charset="0"/>
              </a:rPr>
              <a:t>Vision</a:t>
            </a:r>
          </a:p>
          <a:p>
            <a:pPr marL="285750" indent="-285750">
              <a:buFont typeface="Arial" panose="020B0604020202020204" pitchFamily="34" charset="0"/>
              <a:buChar char="•"/>
            </a:pPr>
            <a:r>
              <a:rPr lang="en-US" sz="2400" dirty="0">
                <a:latin typeface="Comic Sans MS" panose="030F0702030302020204" pitchFamily="66" charset="0"/>
              </a:rPr>
              <a:t>Be a good follower</a:t>
            </a:r>
            <a:br>
              <a:rPr lang="en-US" sz="2400" dirty="0">
                <a:latin typeface="Comic Sans MS" panose="030F0702030302020204" pitchFamily="66" charset="0"/>
              </a:rPr>
            </a:br>
            <a:endParaRPr lang="en-US" sz="2400" dirty="0">
              <a:latin typeface="Comic Sans MS" panose="030F0702030302020204" pitchFamily="66" charset="0"/>
            </a:endParaRPr>
          </a:p>
        </p:txBody>
      </p:sp>
      <p:pic>
        <p:nvPicPr>
          <p:cNvPr id="4" name="Picture 3">
            <a:extLst>
              <a:ext uri="{FF2B5EF4-FFF2-40B4-BE49-F238E27FC236}">
                <a16:creationId xmlns:a16="http://schemas.microsoft.com/office/drawing/2014/main" id="{3E7EB69E-D64A-48B9-996A-636F5F1BDF28}"/>
              </a:ext>
            </a:extLst>
          </p:cNvPr>
          <p:cNvPicPr>
            <a:picLocks noChangeAspect="1"/>
          </p:cNvPicPr>
          <p:nvPr/>
        </p:nvPicPr>
        <p:blipFill>
          <a:blip r:embed="rId3"/>
          <a:stretch>
            <a:fillRect/>
          </a:stretch>
        </p:blipFill>
        <p:spPr>
          <a:xfrm>
            <a:off x="525917" y="2719365"/>
            <a:ext cx="5560536" cy="3709060"/>
          </a:xfrm>
          <a:prstGeom prst="rect">
            <a:avLst/>
          </a:prstGeom>
        </p:spPr>
      </p:pic>
    </p:spTree>
    <p:extLst>
      <p:ext uri="{BB962C8B-B14F-4D97-AF65-F5344CB8AC3E}">
        <p14:creationId xmlns:p14="http://schemas.microsoft.com/office/powerpoint/2010/main" val="100969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E03B08-2A23-48BF-95C9-46162A16BE93}"/>
              </a:ext>
            </a:extLst>
          </p:cNvPr>
          <p:cNvSpPr>
            <a:spLocks noGrp="1"/>
          </p:cNvSpPr>
          <p:nvPr>
            <p:ph type="title"/>
          </p:nvPr>
        </p:nvSpPr>
        <p:spPr>
          <a:xfrm>
            <a:off x="643466" y="321734"/>
            <a:ext cx="6891187" cy="1687540"/>
          </a:xfrm>
        </p:spPr>
        <p:txBody>
          <a:bodyPr>
            <a:normAutofit/>
          </a:bodyPr>
          <a:lstStyle/>
          <a:p>
            <a:pPr algn="ctr"/>
            <a:r>
              <a:rPr lang="en-US" sz="3600" b="1">
                <a:solidFill>
                  <a:srgbClr val="FF0000"/>
                </a:solidFill>
                <a:latin typeface="Comic Sans MS" panose="030F0702030302020204" pitchFamily="66" charset="0"/>
              </a:rPr>
              <a:t>Let’s see what the Concepts can teach us about service:</a:t>
            </a:r>
          </a:p>
        </p:txBody>
      </p:sp>
      <p:sp>
        <p:nvSpPr>
          <p:cNvPr id="5" name="Content Placeholder 4">
            <a:extLst>
              <a:ext uri="{FF2B5EF4-FFF2-40B4-BE49-F238E27FC236}">
                <a16:creationId xmlns:a16="http://schemas.microsoft.com/office/drawing/2014/main" id="{D238AC76-F625-491B-89E0-C762D0A76B3B}"/>
              </a:ext>
            </a:extLst>
          </p:cNvPr>
          <p:cNvSpPr>
            <a:spLocks noGrp="1"/>
          </p:cNvSpPr>
          <p:nvPr>
            <p:ph idx="1"/>
          </p:nvPr>
        </p:nvSpPr>
        <p:spPr>
          <a:xfrm>
            <a:off x="1609282" y="1540043"/>
            <a:ext cx="5212625" cy="4950803"/>
          </a:xfrm>
        </p:spPr>
        <p:txBody>
          <a:bodyPr>
            <a:normAutofit fontScale="55000" lnSpcReduction="20000"/>
          </a:bodyPr>
          <a:lstStyle/>
          <a:p>
            <a:pPr marL="0" indent="0">
              <a:buNone/>
            </a:pPr>
            <a:endParaRPr lang="en-US" sz="5100" b="1" dirty="0">
              <a:solidFill>
                <a:schemeClr val="accent6"/>
              </a:solidFill>
              <a:latin typeface="Comic Sans MS" panose="030F0702030302020204" pitchFamily="66" charset="0"/>
            </a:endParaRPr>
          </a:p>
          <a:p>
            <a:pPr>
              <a:buFont typeface="Wingdings" panose="05000000000000000000" pitchFamily="2" charset="2"/>
              <a:buChar char="ü"/>
            </a:pPr>
            <a:r>
              <a:rPr lang="en-US" sz="5100" b="1" dirty="0">
                <a:solidFill>
                  <a:schemeClr val="accent6"/>
                </a:solidFill>
                <a:latin typeface="Comic Sans MS" panose="030F0702030302020204" pitchFamily="66" charset="0"/>
              </a:rPr>
              <a:t>In meetings</a:t>
            </a:r>
          </a:p>
          <a:p>
            <a:pPr>
              <a:buFont typeface="Wingdings" panose="05000000000000000000" pitchFamily="2" charset="2"/>
              <a:buChar char="ü"/>
            </a:pPr>
            <a:r>
              <a:rPr lang="en-US" sz="5100" b="1" dirty="0">
                <a:solidFill>
                  <a:schemeClr val="accent6"/>
                </a:solidFill>
                <a:latin typeface="Comic Sans MS" panose="030F0702030302020204" pitchFamily="66" charset="0"/>
              </a:rPr>
              <a:t>At home</a:t>
            </a:r>
          </a:p>
          <a:p>
            <a:pPr>
              <a:buFont typeface="Wingdings" panose="05000000000000000000" pitchFamily="2" charset="2"/>
              <a:buChar char="ü"/>
            </a:pPr>
            <a:r>
              <a:rPr lang="en-US" sz="5100" b="1" dirty="0">
                <a:solidFill>
                  <a:schemeClr val="accent6"/>
                </a:solidFill>
                <a:latin typeface="Comic Sans MS" panose="030F0702030302020204" pitchFamily="66" charset="0"/>
              </a:rPr>
              <a:t>In our workplace      </a:t>
            </a:r>
          </a:p>
          <a:p>
            <a:pPr marL="0" indent="0">
              <a:buNone/>
            </a:pPr>
            <a:endParaRPr lang="en-US" sz="3500" b="1" dirty="0">
              <a:solidFill>
                <a:schemeClr val="accent6"/>
              </a:solidFill>
              <a:latin typeface="Comic Sans MS" panose="030F0702030302020204" pitchFamily="66" charset="0"/>
            </a:endParaRPr>
          </a:p>
          <a:p>
            <a:pPr marL="0" indent="0">
              <a:buNone/>
            </a:pPr>
            <a:endParaRPr lang="en-US" sz="2600" b="1" dirty="0">
              <a:latin typeface="Comic Sans MS" panose="030F0702030302020204" pitchFamily="66" charset="0"/>
            </a:endParaRPr>
          </a:p>
          <a:p>
            <a:pPr marL="0" indent="0" algn="ctr">
              <a:buNone/>
            </a:pPr>
            <a:r>
              <a:rPr lang="en-US" sz="5600" b="1" dirty="0">
                <a:solidFill>
                  <a:srgbClr val="FF0000"/>
                </a:solidFill>
                <a:latin typeface="Comic Sans MS" panose="030F0702030302020204" pitchFamily="66" charset="0"/>
              </a:rPr>
              <a:t>Let’s have a </a:t>
            </a:r>
          </a:p>
          <a:p>
            <a:pPr marL="0" indent="0" algn="ctr">
              <a:buNone/>
            </a:pPr>
            <a:endParaRPr lang="en-US" sz="3600" b="1" dirty="0">
              <a:solidFill>
                <a:srgbClr val="FF0000"/>
              </a:solidFill>
              <a:latin typeface="Comic Sans MS" panose="030F0702030302020204" pitchFamily="66" charset="0"/>
            </a:endParaRPr>
          </a:p>
          <a:p>
            <a:pPr marL="0" indent="0" algn="ctr">
              <a:buNone/>
            </a:pPr>
            <a:r>
              <a:rPr lang="en-US" sz="5600" b="1" dirty="0">
                <a:solidFill>
                  <a:srgbClr val="FF0000"/>
                </a:solidFill>
                <a:latin typeface="Comic Sans MS" panose="030F0702030302020204" pitchFamily="66" charset="0"/>
              </a:rPr>
              <a:t>Concepts Training Camp</a:t>
            </a:r>
          </a:p>
          <a:p>
            <a:pPr marL="0" indent="0">
              <a:buNone/>
            </a:pPr>
            <a:endParaRPr lang="en-US" sz="2000" b="1" dirty="0">
              <a:latin typeface="Comic Sans MS" panose="030F0702030302020204" pitchFamily="66" charset="0"/>
            </a:endParaRPr>
          </a:p>
          <a:p>
            <a:pPr marL="0" indent="0" algn="ctr">
              <a:buNone/>
            </a:pPr>
            <a:r>
              <a:rPr lang="en-US" sz="5100" b="1" dirty="0">
                <a:solidFill>
                  <a:srgbClr val="FF0000"/>
                </a:solidFill>
                <a:latin typeface="Comic Sans MS" panose="030F0702030302020204" pitchFamily="66" charset="0"/>
              </a:rPr>
              <a:t>Sports style!</a:t>
            </a: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0"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484A44AA-8813-4AD0-9C09-ECF3E351D1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76033" y="1581511"/>
            <a:ext cx="2935803" cy="4389986"/>
          </a:xfrm>
          <a:prstGeom prst="rect">
            <a:avLst/>
          </a:prstGeom>
        </p:spPr>
      </p:pic>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663FA8D5-BA9F-4199-A934-99BEFAE88A6C}"/>
                  </a:ext>
                </a:extLst>
              </p14:cNvPr>
              <p14:cNvContentPartPr/>
              <p14:nvPr/>
            </p14:nvContentPartPr>
            <p14:xfrm>
              <a:off x="8763024" y="5879028"/>
              <a:ext cx="1318680" cy="35640"/>
            </p14:xfrm>
          </p:contentPart>
        </mc:Choice>
        <mc:Fallback xmlns="">
          <p:pic>
            <p:nvPicPr>
              <p:cNvPr id="23" name="Ink 22">
                <a:extLst>
                  <a:ext uri="{FF2B5EF4-FFF2-40B4-BE49-F238E27FC236}">
                    <a16:creationId xmlns:a16="http://schemas.microsoft.com/office/drawing/2014/main" id="{663FA8D5-BA9F-4199-A934-99BEFAE88A6C}"/>
                  </a:ext>
                </a:extLst>
              </p:cNvPr>
              <p:cNvPicPr/>
              <p:nvPr/>
            </p:nvPicPr>
            <p:blipFill>
              <a:blip r:embed="rId6"/>
              <a:stretch>
                <a:fillRect/>
              </a:stretch>
            </p:blipFill>
            <p:spPr>
              <a:xfrm>
                <a:off x="8709009" y="5771028"/>
                <a:ext cx="1426349" cy="251280"/>
              </a:xfrm>
              <a:prstGeom prst="rect">
                <a:avLst/>
              </a:prstGeom>
            </p:spPr>
          </p:pic>
        </mc:Fallback>
      </mc:AlternateContent>
    </p:spTree>
    <p:extLst>
      <p:ext uri="{BB962C8B-B14F-4D97-AF65-F5344CB8AC3E}">
        <p14:creationId xmlns:p14="http://schemas.microsoft.com/office/powerpoint/2010/main" val="4266071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47AEC-63D6-4D0F-A063-8EF2B706C081}"/>
              </a:ext>
            </a:extLst>
          </p:cNvPr>
          <p:cNvSpPr>
            <a:spLocks noGrp="1"/>
          </p:cNvSpPr>
          <p:nvPr>
            <p:ph type="title"/>
          </p:nvPr>
        </p:nvSpPr>
        <p:spPr>
          <a:xfrm>
            <a:off x="560003" y="569849"/>
            <a:ext cx="4070601" cy="1286160"/>
          </a:xfrm>
        </p:spPr>
        <p:txBody>
          <a:bodyPr anchor="b">
            <a:normAutofit/>
          </a:bodyPr>
          <a:lstStyle/>
          <a:p>
            <a:pPr algn="ctr"/>
            <a:r>
              <a:rPr lang="en-US" sz="4100" b="1" dirty="0">
                <a:latin typeface="Comic Sans MS" panose="030F0702030302020204" pitchFamily="66" charset="0"/>
              </a:rPr>
              <a:t>Concept Nine</a:t>
            </a:r>
          </a:p>
        </p:txBody>
      </p:sp>
      <p:sp>
        <p:nvSpPr>
          <p:cNvPr id="3" name="Content Placeholder 2">
            <a:extLst>
              <a:ext uri="{FF2B5EF4-FFF2-40B4-BE49-F238E27FC236}">
                <a16:creationId xmlns:a16="http://schemas.microsoft.com/office/drawing/2014/main" id="{7A298F97-9B40-4AF3-9A8D-0BA4A2A7EB5B}"/>
              </a:ext>
            </a:extLst>
          </p:cNvPr>
          <p:cNvSpPr>
            <a:spLocks noGrp="1"/>
          </p:cNvSpPr>
          <p:nvPr>
            <p:ph idx="1"/>
          </p:nvPr>
        </p:nvSpPr>
        <p:spPr>
          <a:xfrm>
            <a:off x="5080934" y="1204982"/>
            <a:ext cx="6586489" cy="5222584"/>
          </a:xfrm>
        </p:spPr>
        <p:txBody>
          <a:bodyPr vert="horz" lIns="91440" tIns="45720" rIns="91440" bIns="45720" rtlCol="0" anchor="t">
            <a:normAutofit/>
          </a:bodyPr>
          <a:lstStyle/>
          <a:p>
            <a:pPr marL="0" indent="0" algn="ctr">
              <a:buNone/>
            </a:pPr>
            <a:r>
              <a:rPr lang="en-US" b="1" i="1" dirty="0">
                <a:solidFill>
                  <a:schemeClr val="tx1">
                    <a:lumMod val="95000"/>
                    <a:lumOff val="5000"/>
                  </a:schemeClr>
                </a:solidFill>
                <a:latin typeface="Comic Sans MS"/>
              </a:rPr>
              <a:t>Each player can find a successful position on the field!</a:t>
            </a:r>
          </a:p>
          <a:p>
            <a:pPr marL="0" indent="0" algn="ctr">
              <a:buNone/>
            </a:pPr>
            <a:endParaRPr lang="en-US" b="1" i="1" dirty="0">
              <a:solidFill>
                <a:schemeClr val="tx1">
                  <a:lumMod val="95000"/>
                  <a:lumOff val="5000"/>
                </a:schemeClr>
              </a:solidFill>
              <a:latin typeface="Comic Sans MS" panose="030F0702030302020204" pitchFamily="66" charset="0"/>
            </a:endParaRPr>
          </a:p>
          <a:p>
            <a:r>
              <a:rPr lang="en-US" sz="2400" b="1" dirty="0">
                <a:latin typeface="Comic Sans MS" panose="030F0702030302020204" pitchFamily="66" charset="0"/>
              </a:rPr>
              <a:t>What qualities of leadership have I developed in service?</a:t>
            </a:r>
          </a:p>
          <a:p>
            <a:r>
              <a:rPr lang="en-US" sz="2400" b="1" dirty="0">
                <a:latin typeface="Comic Sans MS" panose="030F0702030302020204" pitchFamily="66" charset="0"/>
              </a:rPr>
              <a:t>How has a growing spirituality led me to the right roles in service?</a:t>
            </a:r>
          </a:p>
          <a:p>
            <a:r>
              <a:rPr lang="en-US" sz="2400" b="1" dirty="0">
                <a:latin typeface="Comic Sans MS" panose="030F0702030302020204" pitchFamily="66" charset="0"/>
              </a:rPr>
              <a:t>How do I act as a leader in my personal life? </a:t>
            </a:r>
          </a:p>
          <a:p>
            <a:r>
              <a:rPr lang="en-US" sz="2400" b="1" dirty="0">
                <a:latin typeface="Comic Sans MS" panose="030F0702030302020204" pitchFamily="66" charset="0"/>
              </a:rPr>
              <a:t>Do I know when to allow others to assume the primary leadership?</a:t>
            </a:r>
          </a:p>
          <a:p>
            <a:endParaRPr lang="en-US" sz="2000" b="1" dirty="0">
              <a:latin typeface="Comic Sans MS" panose="030F0702030302020204" pitchFamily="66" charset="0"/>
            </a:endParaRPr>
          </a:p>
          <a:p>
            <a:endParaRPr lang="en-US" sz="2000" b="1" dirty="0">
              <a:latin typeface="Comic Sans MS" panose="030F0702030302020204" pitchFamily="66" charset="0"/>
            </a:endParaRPr>
          </a:p>
        </p:txBody>
      </p:sp>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AF6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75A8002-5DCD-4AF1-B92A-346577743723}"/>
              </a:ext>
            </a:extLst>
          </p:cNvPr>
          <p:cNvPicPr>
            <a:picLocks noChangeAspect="1"/>
          </p:cNvPicPr>
          <p:nvPr/>
        </p:nvPicPr>
        <p:blipFill>
          <a:blip r:embed="rId3"/>
          <a:stretch>
            <a:fillRect/>
          </a:stretch>
        </p:blipFill>
        <p:spPr>
          <a:xfrm>
            <a:off x="277670" y="2485630"/>
            <a:ext cx="4635268" cy="3159441"/>
          </a:xfrm>
          <a:prstGeom prst="rect">
            <a:avLst/>
          </a:prstGeom>
        </p:spPr>
      </p:pic>
    </p:spTree>
    <p:extLst>
      <p:ext uri="{BB962C8B-B14F-4D97-AF65-F5344CB8AC3E}">
        <p14:creationId xmlns:p14="http://schemas.microsoft.com/office/powerpoint/2010/main" val="569075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2CCEC93E-6FBC-4A14-807B-E3820CB89742}"/>
              </a:ext>
            </a:extLst>
          </p:cNvPr>
          <p:cNvSpPr>
            <a:spLocks noGrp="1"/>
          </p:cNvSpPr>
          <p:nvPr>
            <p:ph type="title"/>
          </p:nvPr>
        </p:nvSpPr>
        <p:spPr>
          <a:xfrm>
            <a:off x="1047280" y="759807"/>
            <a:ext cx="10306520" cy="1325563"/>
          </a:xfrm>
        </p:spPr>
        <p:txBody>
          <a:bodyPr>
            <a:normAutofit/>
          </a:bodyPr>
          <a:lstStyle/>
          <a:p>
            <a:r>
              <a:rPr lang="en-US" sz="2500" b="1" dirty="0">
                <a:solidFill>
                  <a:srgbClr val="FFFFFF"/>
                </a:solidFill>
                <a:latin typeface="Comic Sans MS" panose="030F0702030302020204" pitchFamily="66" charset="0"/>
              </a:rPr>
              <a:t>Concept Ten: Service responsibility is balanced by carefully defined service authority and double-headed management is avoided.</a:t>
            </a:r>
          </a:p>
        </p:txBody>
      </p:sp>
      <p:sp>
        <p:nvSpPr>
          <p:cNvPr id="6" name="Content Placeholder 5">
            <a:extLst>
              <a:ext uri="{FF2B5EF4-FFF2-40B4-BE49-F238E27FC236}">
                <a16:creationId xmlns:a16="http://schemas.microsoft.com/office/drawing/2014/main" id="{5AFCDC10-BC0E-4CD5-B3DD-2168130FE645}"/>
              </a:ext>
            </a:extLst>
          </p:cNvPr>
          <p:cNvSpPr>
            <a:spLocks noGrp="1"/>
          </p:cNvSpPr>
          <p:nvPr>
            <p:ph idx="1"/>
          </p:nvPr>
        </p:nvSpPr>
        <p:spPr>
          <a:xfrm>
            <a:off x="1310604" y="2765263"/>
            <a:ext cx="4053545" cy="3563159"/>
          </a:xfrm>
        </p:spPr>
        <p:txBody>
          <a:bodyPr>
            <a:normAutofit/>
          </a:bodyPr>
          <a:lstStyle/>
          <a:p>
            <a:pPr marL="0" indent="0">
              <a:buNone/>
            </a:pPr>
            <a:r>
              <a:rPr lang="en-US" sz="2400" b="1" dirty="0">
                <a:latin typeface="Comic Sans MS" panose="030F0702030302020204" pitchFamily="66" charset="0"/>
              </a:rPr>
              <a:t>Principles:</a:t>
            </a:r>
          </a:p>
          <a:p>
            <a:r>
              <a:rPr lang="en-US" sz="2400" dirty="0">
                <a:latin typeface="Comic Sans MS" panose="030F0702030302020204" pitchFamily="66" charset="0"/>
              </a:rPr>
              <a:t>Staying in my own lane</a:t>
            </a:r>
          </a:p>
          <a:p>
            <a:r>
              <a:rPr lang="en-US" sz="2400" dirty="0">
                <a:latin typeface="Comic Sans MS" panose="030F0702030302020204" pitchFamily="66" charset="0"/>
              </a:rPr>
              <a:t>Goal Clarity </a:t>
            </a:r>
          </a:p>
          <a:p>
            <a:r>
              <a:rPr lang="en-US" sz="2400" dirty="0">
                <a:latin typeface="Comic Sans MS" panose="030F0702030302020204" pitchFamily="66" charset="0"/>
              </a:rPr>
              <a:t>Responsibility/Authority</a:t>
            </a:r>
          </a:p>
          <a:p>
            <a:r>
              <a:rPr lang="en-US" sz="2400" dirty="0">
                <a:latin typeface="Comic Sans MS" panose="030F0702030302020204" pitchFamily="66" charset="0"/>
              </a:rPr>
              <a:t>Trust</a:t>
            </a:r>
          </a:p>
          <a:p>
            <a:r>
              <a:rPr lang="en-US" sz="2400" dirty="0">
                <a:latin typeface="Comic Sans MS" panose="030F0702030302020204" pitchFamily="66" charset="0"/>
              </a:rPr>
              <a:t>Communication</a:t>
            </a:r>
          </a:p>
        </p:txBody>
      </p:sp>
      <p:pic>
        <p:nvPicPr>
          <p:cNvPr id="2" name="Picture 1">
            <a:extLst>
              <a:ext uri="{FF2B5EF4-FFF2-40B4-BE49-F238E27FC236}">
                <a16:creationId xmlns:a16="http://schemas.microsoft.com/office/drawing/2014/main" id="{1A027EE0-6FFC-41B5-AB5E-AEE7F06847D8}"/>
              </a:ext>
            </a:extLst>
          </p:cNvPr>
          <p:cNvPicPr>
            <a:picLocks noChangeAspect="1"/>
          </p:cNvPicPr>
          <p:nvPr/>
        </p:nvPicPr>
        <p:blipFill>
          <a:blip r:embed="rId3"/>
          <a:stretch>
            <a:fillRect/>
          </a:stretch>
        </p:blipFill>
        <p:spPr>
          <a:xfrm>
            <a:off x="5846143" y="2728255"/>
            <a:ext cx="5364945" cy="3578662"/>
          </a:xfrm>
          <a:prstGeom prst="rect">
            <a:avLst/>
          </a:prstGeom>
        </p:spPr>
      </p:pic>
    </p:spTree>
    <p:extLst>
      <p:ext uri="{BB962C8B-B14F-4D97-AF65-F5344CB8AC3E}">
        <p14:creationId xmlns:p14="http://schemas.microsoft.com/office/powerpoint/2010/main" val="379540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D6A1-B307-495C-86B1-5D4FF05A9BF9}"/>
              </a:ext>
            </a:extLst>
          </p:cNvPr>
          <p:cNvSpPr>
            <a:spLocks noGrp="1"/>
          </p:cNvSpPr>
          <p:nvPr>
            <p:ph type="title"/>
          </p:nvPr>
        </p:nvSpPr>
        <p:spPr>
          <a:xfrm>
            <a:off x="594360" y="487680"/>
            <a:ext cx="10515600" cy="548381"/>
          </a:xfrm>
        </p:spPr>
        <p:txBody>
          <a:bodyPr>
            <a:normAutofit fontScale="90000"/>
          </a:bodyPr>
          <a:lstStyle/>
          <a:p>
            <a:pPr marL="0" marR="0" lvl="0" indent="0" algn="ctr" defTabSz="914400" rtl="0" eaLnBrk="1" fontAlgn="auto" latinLnBrk="0" hangingPunct="1">
              <a:lnSpc>
                <a:spcPct val="90000"/>
              </a:lnSpc>
              <a:spcBef>
                <a:spcPts val="1000"/>
              </a:spcBef>
              <a:spcAft>
                <a:spcPts val="0"/>
              </a:spcAft>
              <a:tabLst/>
              <a:defRPr/>
            </a:pPr>
            <a:r>
              <a:rPr lang="en-US" sz="3600" b="1" dirty="0">
                <a:solidFill>
                  <a:srgbClr val="C00000"/>
                </a:solidFill>
                <a:latin typeface="Comic Sans MS" panose="030F0702030302020204" pitchFamily="66" charset="0"/>
                <a:ea typeface="+mn-ea"/>
                <a:cs typeface="+mn-cs"/>
              </a:rPr>
              <a:t>Concept Ten</a:t>
            </a:r>
            <a:br>
              <a:rPr kumimoji="0" lang="en-US" sz="4400" b="1" i="0" u="none" strike="noStrike" kern="1200" cap="none" spc="0" normalizeH="0" baseline="0" noProof="0" dirty="0">
                <a:ln>
                  <a:noFill/>
                </a:ln>
                <a:solidFill>
                  <a:srgbClr val="A5A5A5">
                    <a:lumMod val="50000"/>
                  </a:srgbClr>
                </a:solidFill>
                <a:effectLst/>
                <a:uLnTx/>
                <a:uFillTx/>
                <a:latin typeface="Comic Sans MS" panose="030F0702030302020204" pitchFamily="66" charset="0"/>
                <a:ea typeface="+mn-ea"/>
                <a:cs typeface="+mn-cs"/>
              </a:rPr>
            </a:br>
            <a:endParaRPr lang="en-US" b="1" dirty="0">
              <a:solidFill>
                <a:srgbClr val="0066FF"/>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9C538F87-6651-4533-9B5B-2632F77F24B8}"/>
              </a:ext>
            </a:extLst>
          </p:cNvPr>
          <p:cNvSpPr>
            <a:spLocks noGrp="1"/>
          </p:cNvSpPr>
          <p:nvPr>
            <p:ph sz="half" idx="1"/>
          </p:nvPr>
        </p:nvSpPr>
        <p:spPr/>
        <p:txBody>
          <a:bodyPr>
            <a:normAutofit/>
          </a:bodyPr>
          <a:lstStyle/>
          <a:p>
            <a:pPr marL="0" indent="0" algn="ctr">
              <a:buNone/>
            </a:pPr>
            <a:endParaRPr lang="en-US" sz="4400" b="1">
              <a:latin typeface="Comic Sans MS" panose="030F0702030302020204" pitchFamily="66" charset="0"/>
            </a:endParaRPr>
          </a:p>
          <a:p>
            <a:pPr algn="ctr"/>
            <a:endParaRPr lang="en-US" sz="4400" b="1">
              <a:latin typeface="Comic Sans MS" panose="030F0702030302020204" pitchFamily="66" charset="0"/>
            </a:endParaRPr>
          </a:p>
        </p:txBody>
      </p:sp>
      <p:sp>
        <p:nvSpPr>
          <p:cNvPr id="4" name="Content Placeholder 3">
            <a:extLst>
              <a:ext uri="{FF2B5EF4-FFF2-40B4-BE49-F238E27FC236}">
                <a16:creationId xmlns:a16="http://schemas.microsoft.com/office/drawing/2014/main" id="{602EE66D-5AED-49F6-AE19-985B082D6520}"/>
              </a:ext>
            </a:extLst>
          </p:cNvPr>
          <p:cNvSpPr>
            <a:spLocks noGrp="1"/>
          </p:cNvSpPr>
          <p:nvPr>
            <p:ph sz="half" idx="2"/>
          </p:nvPr>
        </p:nvSpPr>
        <p:spPr>
          <a:xfrm>
            <a:off x="6172200" y="944545"/>
            <a:ext cx="6019800" cy="5232417"/>
          </a:xfrm>
          <a:gradFill>
            <a:gsLst>
              <a:gs pos="96000">
                <a:srgbClr val="A8A19E"/>
              </a:gs>
              <a:gs pos="0">
                <a:schemeClr val="accent1">
                  <a:lumMod val="20000"/>
                  <a:lumOff val="80000"/>
                </a:schemeClr>
              </a:gs>
            </a:gsLst>
            <a:lin ang="5400000" scaled="1"/>
          </a:gradFill>
        </p:spPr>
        <p:txBody>
          <a:bodyPr>
            <a:normAutofit/>
          </a:bodyPr>
          <a:lstStyle/>
          <a:p>
            <a:endParaRPr lang="en-US" sz="2400" b="1" dirty="0">
              <a:latin typeface="Comic Sans MS" panose="030F0702030302020204" pitchFamily="66" charset="0"/>
            </a:endParaRPr>
          </a:p>
          <a:p>
            <a:r>
              <a:rPr lang="en-US" sz="2400" b="1" dirty="0">
                <a:latin typeface="Comic Sans MS" panose="030F0702030302020204" pitchFamily="66" charset="0"/>
              </a:rPr>
              <a:t>To what extent am I involved in double-headed management at home or work?</a:t>
            </a:r>
          </a:p>
          <a:p>
            <a:endParaRPr lang="en-US" sz="2400" b="1" dirty="0">
              <a:latin typeface="Comic Sans MS" panose="030F0702030302020204" pitchFamily="66" charset="0"/>
            </a:endParaRPr>
          </a:p>
          <a:p>
            <a:r>
              <a:rPr lang="en-US" sz="2400" b="1" dirty="0">
                <a:latin typeface="Comic Sans MS" panose="030F0702030302020204" pitchFamily="66" charset="0"/>
              </a:rPr>
              <a:t>Am I involved in any situations where one person has responsibility while a different person has the authority?</a:t>
            </a:r>
          </a:p>
          <a:p>
            <a:endParaRPr lang="en-US" sz="2400" b="1" dirty="0">
              <a:latin typeface="Comic Sans MS" panose="030F0702030302020204" pitchFamily="66" charset="0"/>
            </a:endParaRPr>
          </a:p>
          <a:p>
            <a:r>
              <a:rPr lang="en-US" sz="2400" b="1" dirty="0">
                <a:latin typeface="Comic Sans MS" panose="030F0702030302020204" pitchFamily="66" charset="0"/>
              </a:rPr>
              <a:t>What kinds of guidelines and definitions would I need to know before I accepted responsibility for a project?</a:t>
            </a:r>
          </a:p>
          <a:p>
            <a:pPr marL="0" indent="0">
              <a:buNone/>
            </a:pPr>
            <a:endParaRPr lang="en-US" sz="3200" b="1" dirty="0"/>
          </a:p>
        </p:txBody>
      </p:sp>
      <p:pic>
        <p:nvPicPr>
          <p:cNvPr id="15" name="Picture 14">
            <a:extLst>
              <a:ext uri="{FF2B5EF4-FFF2-40B4-BE49-F238E27FC236}">
                <a16:creationId xmlns:a16="http://schemas.microsoft.com/office/drawing/2014/main" id="{C056D3C0-37BD-4E39-866D-3F09F6884B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944545"/>
            <a:ext cx="6172200" cy="5232417"/>
          </a:xfrm>
          <a:prstGeom prst="rect">
            <a:avLst/>
          </a:prstGeom>
        </p:spPr>
      </p:pic>
    </p:spTree>
    <p:extLst>
      <p:ext uri="{BB962C8B-B14F-4D97-AF65-F5344CB8AC3E}">
        <p14:creationId xmlns:p14="http://schemas.microsoft.com/office/powerpoint/2010/main" val="406958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A1BE5-B442-4F76-A291-168FF39AF68D}"/>
              </a:ext>
            </a:extLst>
          </p:cNvPr>
          <p:cNvSpPr>
            <a:spLocks noGrp="1"/>
          </p:cNvSpPr>
          <p:nvPr>
            <p:ph type="title"/>
          </p:nvPr>
        </p:nvSpPr>
        <p:spPr>
          <a:xfrm>
            <a:off x="6359524" y="367880"/>
            <a:ext cx="5692775" cy="2095920"/>
          </a:xfrm>
        </p:spPr>
        <p:txBody>
          <a:bodyPr anchor="t">
            <a:normAutofit/>
          </a:bodyPr>
          <a:lstStyle/>
          <a:p>
            <a:r>
              <a:rPr lang="en-US" sz="2800" b="1" dirty="0">
                <a:solidFill>
                  <a:schemeClr val="bg1"/>
                </a:solidFill>
                <a:latin typeface="Comic Sans MS" panose="030F0702030302020204" pitchFamily="66" charset="0"/>
              </a:rPr>
              <a:t>Concept Eleven: The World Service Office is composed of selected committees, executives and staff members. </a:t>
            </a:r>
          </a:p>
        </p:txBody>
      </p:sp>
      <p:pic>
        <p:nvPicPr>
          <p:cNvPr id="4" name="Picture 3">
            <a:extLst>
              <a:ext uri="{FF2B5EF4-FFF2-40B4-BE49-F238E27FC236}">
                <a16:creationId xmlns:a16="http://schemas.microsoft.com/office/drawing/2014/main" id="{7BE3D42C-DA2F-4F6C-BB06-13F07DFF55CE}"/>
              </a:ext>
            </a:extLst>
          </p:cNvPr>
          <p:cNvPicPr>
            <a:picLocks noChangeAspect="1"/>
          </p:cNvPicPr>
          <p:nvPr/>
        </p:nvPicPr>
        <p:blipFill rotWithShape="1">
          <a:blip r:embed="rId3"/>
          <a:srcRect l="24944" r="15063"/>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88" name="Group 8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89" name="Freeform: Shape 8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57EF20D4-D3C7-421A-B18D-9997016AAE28}"/>
              </a:ext>
            </a:extLst>
          </p:cNvPr>
          <p:cNvSpPr>
            <a:spLocks noGrp="1"/>
          </p:cNvSpPr>
          <p:nvPr>
            <p:ph idx="1"/>
          </p:nvPr>
        </p:nvSpPr>
        <p:spPr>
          <a:xfrm>
            <a:off x="6359523" y="2638400"/>
            <a:ext cx="5692775" cy="3483000"/>
          </a:xfrm>
        </p:spPr>
        <p:txBody>
          <a:bodyPr>
            <a:normAutofit/>
          </a:bodyPr>
          <a:lstStyle/>
          <a:p>
            <a:pPr marL="0" indent="0">
              <a:buNone/>
            </a:pPr>
            <a:r>
              <a:rPr lang="en-US" b="1" i="1" dirty="0">
                <a:solidFill>
                  <a:srgbClr val="00B050">
                    <a:alpha val="80000"/>
                  </a:srgbClr>
                </a:solidFill>
                <a:latin typeface="Comic Sans MS" panose="030F0702030302020204" pitchFamily="66" charset="0"/>
              </a:rPr>
              <a:t>Teamwork makes the dream work!</a:t>
            </a:r>
          </a:p>
          <a:p>
            <a:pPr marL="0" indent="0">
              <a:buNone/>
            </a:pPr>
            <a:endParaRPr lang="en-US" b="1" i="1" dirty="0">
              <a:solidFill>
                <a:schemeClr val="bg1">
                  <a:alpha val="80000"/>
                </a:schemeClr>
              </a:solidFill>
              <a:latin typeface="Comic Sans MS" panose="030F0702030302020204" pitchFamily="66" charset="0"/>
            </a:endParaRPr>
          </a:p>
          <a:p>
            <a:pPr marL="0" indent="0">
              <a:buNone/>
            </a:pPr>
            <a:r>
              <a:rPr lang="en-US" b="1" dirty="0">
                <a:solidFill>
                  <a:srgbClr val="FFFFFF">
                    <a:alpha val="80000"/>
                  </a:srgbClr>
                </a:solidFill>
                <a:latin typeface="Comic Sans MS" panose="030F0702030302020204" pitchFamily="66" charset="0"/>
              </a:rPr>
              <a:t>Principles:</a:t>
            </a:r>
          </a:p>
          <a:p>
            <a:r>
              <a:rPr lang="en-US" dirty="0">
                <a:solidFill>
                  <a:srgbClr val="FFFFFF">
                    <a:alpha val="80000"/>
                  </a:srgbClr>
                </a:solidFill>
                <a:latin typeface="Comic Sans MS" panose="030F0702030302020204" pitchFamily="66" charset="0"/>
              </a:rPr>
              <a:t>Structure with flexibility</a:t>
            </a:r>
          </a:p>
          <a:p>
            <a:r>
              <a:rPr lang="en-US" dirty="0">
                <a:solidFill>
                  <a:srgbClr val="FFFFFF">
                    <a:alpha val="80000"/>
                  </a:srgbClr>
                </a:solidFill>
                <a:latin typeface="Comic Sans MS" panose="030F0702030302020204" pitchFamily="66" charset="0"/>
              </a:rPr>
              <a:t>Delegation and trust</a:t>
            </a:r>
          </a:p>
          <a:p>
            <a:r>
              <a:rPr lang="en-US" dirty="0">
                <a:solidFill>
                  <a:srgbClr val="FFFFFF">
                    <a:alpha val="80000"/>
                  </a:srgbClr>
                </a:solidFill>
                <a:latin typeface="Comic Sans MS" panose="030F0702030302020204" pitchFamily="66" charset="0"/>
              </a:rPr>
              <a:t>Respect</a:t>
            </a:r>
          </a:p>
        </p:txBody>
      </p:sp>
    </p:spTree>
    <p:extLst>
      <p:ext uri="{BB962C8B-B14F-4D97-AF65-F5344CB8AC3E}">
        <p14:creationId xmlns:p14="http://schemas.microsoft.com/office/powerpoint/2010/main" val="1599799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96000">
              <a:schemeClr val="accent4">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443AE-F001-4ED7-870C-4959FD821A31}"/>
              </a:ext>
            </a:extLst>
          </p:cNvPr>
          <p:cNvSpPr>
            <a:spLocks noGrp="1"/>
          </p:cNvSpPr>
          <p:nvPr>
            <p:ph type="title"/>
          </p:nvPr>
        </p:nvSpPr>
        <p:spPr>
          <a:xfrm>
            <a:off x="956826" y="1112969"/>
            <a:ext cx="3937298" cy="4166010"/>
          </a:xfrm>
        </p:spPr>
        <p:txBody>
          <a:bodyPr vert="horz" lIns="91440" tIns="45720" rIns="91440" bIns="45720" rtlCol="0" anchor="ctr">
            <a:normAutofit/>
          </a:bodyPr>
          <a:lstStyle/>
          <a:p>
            <a:pPr algn="ctr"/>
            <a:r>
              <a:rPr lang="en-US" sz="4400" dirty="0">
                <a:solidFill>
                  <a:srgbClr val="002060"/>
                </a:solidFill>
                <a:latin typeface="Comic Sans MS" panose="030F0702030302020204" pitchFamily="66" charset="0"/>
              </a:rPr>
              <a:t>Using Concept Eleven in my personal life</a:t>
            </a:r>
          </a:p>
        </p:txBody>
      </p:sp>
      <p:sp>
        <p:nvSpPr>
          <p:cNvPr id="34" name="Freeform: Shape 3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C98D9EE4-058A-472F-8D5D-8EA825B6DBE3}"/>
              </a:ext>
            </a:extLst>
          </p:cNvPr>
          <p:cNvSpPr>
            <a:spLocks noGrp="1"/>
          </p:cNvSpPr>
          <p:nvPr>
            <p:ph type="body" sz="half" idx="2"/>
          </p:nvPr>
        </p:nvSpPr>
        <p:spPr>
          <a:xfrm>
            <a:off x="5345852" y="546551"/>
            <a:ext cx="6315619" cy="6098833"/>
          </a:xfrm>
        </p:spPr>
        <p:txBody>
          <a:bodyPr vert="horz" lIns="91440" tIns="45720" rIns="91440" bIns="45720" rtlCol="0" anchor="t">
            <a:normAutofit/>
          </a:bodyPr>
          <a:lstStyle/>
          <a:p>
            <a:pPr algn="ctr"/>
            <a:r>
              <a:rPr lang="en-US" sz="2400" b="1" dirty="0">
                <a:solidFill>
                  <a:srgbClr val="002060"/>
                </a:solidFill>
                <a:latin typeface="Comic Sans MS" panose="030F0702030302020204" pitchFamily="66" charset="0"/>
              </a:rPr>
              <a:t>Concept Eleven</a:t>
            </a:r>
          </a:p>
          <a:p>
            <a:pPr algn="ctr"/>
            <a:endParaRPr lang="en-US" sz="2400" b="1" dirty="0">
              <a:solidFill>
                <a:srgbClr val="002060"/>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rPr>
              <a:t>What roles do I play in my home life? At work? In my community?</a:t>
            </a:r>
          </a:p>
          <a:p>
            <a:pPr marL="342900" indent="-342900">
              <a:buFont typeface="Arial" panose="020B0604020202020204" pitchFamily="34" charset="0"/>
              <a:buChar char="•"/>
            </a:pPr>
            <a:endParaRPr lang="en-US" sz="2400" dirty="0">
              <a:solidFill>
                <a:srgbClr val="002060"/>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rPr>
              <a:t>What principles can I focus on to ease the transition between working alone and with others?</a:t>
            </a:r>
          </a:p>
          <a:p>
            <a:pPr marL="342900" indent="-342900">
              <a:buFont typeface="Arial" panose="020B0604020202020204" pitchFamily="34" charset="0"/>
              <a:buChar char="•"/>
            </a:pPr>
            <a:endParaRPr lang="en-US" sz="2400" dirty="0">
              <a:solidFill>
                <a:srgbClr val="002060"/>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rPr>
              <a:t>When I delegate a task can I give a general idea of the expected outcome and let go of the process?</a:t>
            </a:r>
          </a:p>
          <a:p>
            <a:pPr marL="342900" indent="-342900">
              <a:buFont typeface="Arial" panose="020B0604020202020204" pitchFamily="34" charset="0"/>
              <a:buChar char="•"/>
            </a:pPr>
            <a:endParaRPr lang="en-US" sz="2400" dirty="0">
              <a:solidFill>
                <a:srgbClr val="002060"/>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rPr>
              <a:t>How well do I trust others to do their jobs?</a:t>
            </a:r>
          </a:p>
          <a:p>
            <a:pPr indent="-228600">
              <a:buFont typeface="Arial" panose="020B0604020202020204" pitchFamily="34" charset="0"/>
              <a:buChar char="•"/>
            </a:pPr>
            <a:endParaRPr lang="en-US" dirty="0"/>
          </a:p>
        </p:txBody>
      </p:sp>
      <p:sp>
        <p:nvSpPr>
          <p:cNvPr id="40" name="Freeform: Shape 3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10"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7"/>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54288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041247A-EAC1-44BD-907F-90A65E416E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47840" y="0"/>
            <a:ext cx="5547760" cy="6857999"/>
          </a:xfrm>
          <a:gradFill>
            <a:gsLst>
              <a:gs pos="96000">
                <a:schemeClr val="accent4">
                  <a:lumMod val="20000"/>
                  <a:lumOff val="80000"/>
                </a:schemeClr>
              </a:gs>
              <a:gs pos="0">
                <a:schemeClr val="accent2">
                  <a:lumMod val="20000"/>
                  <a:lumOff val="80000"/>
                </a:schemeClr>
              </a:gs>
            </a:gsLst>
            <a:lin ang="5400000" scaled="1"/>
          </a:gradFill>
        </p:spPr>
      </p:pic>
      <p:sp>
        <p:nvSpPr>
          <p:cNvPr id="5" name="Title 4">
            <a:extLst>
              <a:ext uri="{FF2B5EF4-FFF2-40B4-BE49-F238E27FC236}">
                <a16:creationId xmlns:a16="http://schemas.microsoft.com/office/drawing/2014/main" id="{8DFE05A6-CF12-4937-B62A-B91674068053}"/>
              </a:ext>
            </a:extLst>
          </p:cNvPr>
          <p:cNvSpPr>
            <a:spLocks noGrp="1"/>
          </p:cNvSpPr>
          <p:nvPr>
            <p:ph type="title"/>
          </p:nvPr>
        </p:nvSpPr>
        <p:spPr>
          <a:xfrm>
            <a:off x="0" y="1"/>
            <a:ext cx="6847840" cy="2329878"/>
          </a:xfrm>
          <a:solidFill>
            <a:schemeClr val="accent4">
              <a:lumMod val="20000"/>
              <a:lumOff val="80000"/>
            </a:schemeClr>
          </a:solidFill>
          <a:ln>
            <a:gradFill>
              <a:gsLst>
                <a:gs pos="83000">
                  <a:schemeClr val="accent1">
                    <a:lumMod val="45000"/>
                    <a:lumOff val="55000"/>
                  </a:schemeClr>
                </a:gs>
                <a:gs pos="100000">
                  <a:schemeClr val="accent1">
                    <a:lumMod val="30000"/>
                    <a:lumOff val="70000"/>
                  </a:schemeClr>
                </a:gs>
              </a:gsLst>
              <a:lin ang="5400000" scaled="1"/>
            </a:gradFill>
          </a:ln>
        </p:spPr>
        <p:txBody>
          <a:bodyPr anchor="b">
            <a:normAutofit/>
          </a:bodyPr>
          <a:lstStyle/>
          <a:p>
            <a:pPr algn="ctr"/>
            <a:r>
              <a:rPr lang="en-US" sz="2800" b="1" dirty="0">
                <a:solidFill>
                  <a:schemeClr val="accent6">
                    <a:lumMod val="50000"/>
                  </a:schemeClr>
                </a:solidFill>
                <a:latin typeface="Comic Sans MS" panose="030F0702030302020204" pitchFamily="66" charset="0"/>
              </a:rPr>
              <a:t>Concept Twelve: The spiritual foundation for Al-</a:t>
            </a:r>
            <a:r>
              <a:rPr lang="en-US" sz="2800" b="1" dirty="0" err="1">
                <a:solidFill>
                  <a:schemeClr val="accent6">
                    <a:lumMod val="50000"/>
                  </a:schemeClr>
                </a:solidFill>
                <a:latin typeface="Comic Sans MS" panose="030F0702030302020204" pitchFamily="66" charset="0"/>
              </a:rPr>
              <a:t>Anon’s</a:t>
            </a:r>
            <a:r>
              <a:rPr lang="en-US" sz="2800" b="1" dirty="0">
                <a:solidFill>
                  <a:schemeClr val="accent6">
                    <a:lumMod val="50000"/>
                  </a:schemeClr>
                </a:solidFill>
                <a:latin typeface="Comic Sans MS" panose="030F0702030302020204" pitchFamily="66" charset="0"/>
              </a:rPr>
              <a:t> world services is contained in the General Warranties of the Conference, Article Twelve of the Charter.</a:t>
            </a:r>
          </a:p>
        </p:txBody>
      </p:sp>
      <p:sp>
        <p:nvSpPr>
          <p:cNvPr id="2" name="Content Placeholder 1">
            <a:extLst>
              <a:ext uri="{FF2B5EF4-FFF2-40B4-BE49-F238E27FC236}">
                <a16:creationId xmlns:a16="http://schemas.microsoft.com/office/drawing/2014/main" id="{4DACE687-D359-4194-8F4F-6B3A67F43A1A}"/>
              </a:ext>
            </a:extLst>
          </p:cNvPr>
          <p:cNvSpPr>
            <a:spLocks noGrp="1"/>
          </p:cNvSpPr>
          <p:nvPr>
            <p:ph sz="half" idx="1"/>
          </p:nvPr>
        </p:nvSpPr>
        <p:spPr>
          <a:xfrm>
            <a:off x="0" y="2348358"/>
            <a:ext cx="6847840" cy="4509642"/>
          </a:xfrm>
          <a:gradFill>
            <a:gsLst>
              <a:gs pos="0">
                <a:schemeClr val="accent4">
                  <a:lumMod val="20000"/>
                  <a:lumOff val="80000"/>
                </a:schemeClr>
              </a:gs>
              <a:gs pos="96000">
                <a:schemeClr val="accent2">
                  <a:lumMod val="20000"/>
                  <a:lumOff val="80000"/>
                </a:schemeClr>
              </a:gs>
            </a:gsLst>
            <a:lin ang="5400000" scaled="1"/>
          </a:gradFill>
        </p:spPr>
        <p:txBody>
          <a:bodyPr vert="horz" lIns="91440" tIns="45720" rIns="91440" bIns="45720" rtlCol="0" anchor="t">
            <a:normAutofit/>
          </a:bodyPr>
          <a:lstStyle/>
          <a:p>
            <a:pPr marL="0" indent="0" algn="ctr">
              <a:buNone/>
            </a:pPr>
            <a:endParaRPr lang="en-US" dirty="0">
              <a:solidFill>
                <a:schemeClr val="accent6">
                  <a:lumMod val="50000"/>
                </a:schemeClr>
              </a:solidFill>
              <a:latin typeface="Comic Sans MS" panose="030F0702030302020204" pitchFamily="66" charset="0"/>
            </a:endParaRPr>
          </a:p>
          <a:p>
            <a:pPr marL="0" indent="0" algn="ctr">
              <a:buNone/>
            </a:pPr>
            <a:r>
              <a:rPr lang="en-US" b="1" dirty="0">
                <a:solidFill>
                  <a:schemeClr val="accent6">
                    <a:lumMod val="50000"/>
                  </a:schemeClr>
                </a:solidFill>
                <a:latin typeface="Comic Sans MS" panose="030F0702030302020204" pitchFamily="66" charset="0"/>
              </a:rPr>
              <a:t>Principles:</a:t>
            </a:r>
          </a:p>
          <a:p>
            <a:pPr>
              <a:spcBef>
                <a:spcPts val="1200"/>
              </a:spcBef>
            </a:pPr>
            <a:r>
              <a:rPr lang="en-US" dirty="0">
                <a:solidFill>
                  <a:schemeClr val="accent6">
                    <a:lumMod val="50000"/>
                  </a:schemeClr>
                </a:solidFill>
                <a:latin typeface="Comic Sans MS" panose="030F0702030302020204" pitchFamily="66" charset="0"/>
              </a:rPr>
              <a:t>Prudence in personal relations, money matters, and contacts with the world around us</a:t>
            </a:r>
          </a:p>
          <a:p>
            <a:pPr>
              <a:spcBef>
                <a:spcPts val="1200"/>
              </a:spcBef>
            </a:pPr>
            <a:r>
              <a:rPr lang="en-US" dirty="0">
                <a:solidFill>
                  <a:schemeClr val="accent6">
                    <a:lumMod val="50000"/>
                  </a:schemeClr>
                </a:solidFill>
                <a:latin typeface="Comic Sans MS"/>
              </a:rPr>
              <a:t>Equality</a:t>
            </a:r>
          </a:p>
          <a:p>
            <a:pPr>
              <a:spcBef>
                <a:spcPts val="1200"/>
              </a:spcBef>
            </a:pPr>
            <a:r>
              <a:rPr lang="en-US" dirty="0">
                <a:solidFill>
                  <a:schemeClr val="accent6">
                    <a:lumMod val="50000"/>
                  </a:schemeClr>
                </a:solidFill>
                <a:latin typeface="Comic Sans MS"/>
              </a:rPr>
              <a:t>Participation </a:t>
            </a:r>
            <a:endParaRPr lang="en-US" dirty="0">
              <a:solidFill>
                <a:schemeClr val="accent6">
                  <a:lumMod val="50000"/>
                </a:schemeClr>
              </a:solidFill>
              <a:latin typeface="Comic Sans MS" panose="030F0702030302020204" pitchFamily="66" charset="0"/>
            </a:endParaRPr>
          </a:p>
          <a:p>
            <a:pPr>
              <a:spcBef>
                <a:spcPts val="1200"/>
              </a:spcBef>
            </a:pPr>
            <a:r>
              <a:rPr lang="en-US" dirty="0">
                <a:solidFill>
                  <a:schemeClr val="accent6">
                    <a:lumMod val="50000"/>
                  </a:schemeClr>
                </a:solidFill>
                <a:latin typeface="Comic Sans MS"/>
              </a:rPr>
              <a:t>Democratic in thought and action</a:t>
            </a:r>
          </a:p>
          <a:p>
            <a:pPr marL="0" indent="0">
              <a:buNone/>
            </a:pPr>
            <a:endParaRPr lang="en-US" sz="2400" dirty="0">
              <a:solidFill>
                <a:schemeClr val="accent6">
                  <a:lumMod val="50000"/>
                </a:schemeClr>
              </a:solidFill>
              <a:latin typeface="Comic Sans MS" panose="030F0702030302020204" pitchFamily="66" charset="0"/>
            </a:endParaRPr>
          </a:p>
          <a:p>
            <a:pPr marL="0" indent="0">
              <a:buNone/>
            </a:pPr>
            <a:endParaRPr lang="en-US" sz="2400" dirty="0">
              <a:latin typeface="Comic Sans MS" panose="030F0702030302020204" pitchFamily="66" charset="0"/>
            </a:endParaRPr>
          </a:p>
          <a:p>
            <a:endParaRPr lang="en-US" sz="24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17B71A9D-4FF2-4F2C-B420-84DD1C424DB3}"/>
                  </a:ext>
                </a:extLst>
              </p14:cNvPr>
              <p14:cNvContentPartPr/>
              <p14:nvPr/>
            </p14:nvContentPartPr>
            <p14:xfrm>
              <a:off x="9732720" y="3077600"/>
              <a:ext cx="679680" cy="92520"/>
            </p14:xfrm>
          </p:contentPart>
        </mc:Choice>
        <mc:Fallback xmlns="">
          <p:pic>
            <p:nvPicPr>
              <p:cNvPr id="10" name="Ink 9">
                <a:extLst>
                  <a:ext uri="{FF2B5EF4-FFF2-40B4-BE49-F238E27FC236}">
                    <a16:creationId xmlns:a16="http://schemas.microsoft.com/office/drawing/2014/main" id="{17B71A9D-4FF2-4F2C-B420-84DD1C424DB3}"/>
                  </a:ext>
                </a:extLst>
              </p:cNvPr>
              <p:cNvPicPr/>
              <p:nvPr/>
            </p:nvPicPr>
            <p:blipFill>
              <a:blip r:embed="rId5"/>
              <a:stretch>
                <a:fillRect/>
              </a:stretch>
            </p:blipFill>
            <p:spPr>
              <a:xfrm>
                <a:off x="9678720" y="2969178"/>
                <a:ext cx="787320" cy="30900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841D7197-D687-493A-94C2-EE43EC325926}"/>
                  </a:ext>
                </a:extLst>
              </p14:cNvPr>
              <p14:cNvContentPartPr/>
              <p14:nvPr/>
            </p14:nvContentPartPr>
            <p14:xfrm>
              <a:off x="10251120" y="3880760"/>
              <a:ext cx="360" cy="360"/>
            </p14:xfrm>
          </p:contentPart>
        </mc:Choice>
        <mc:Fallback xmlns="">
          <p:pic>
            <p:nvPicPr>
              <p:cNvPr id="12" name="Ink 11">
                <a:extLst>
                  <a:ext uri="{FF2B5EF4-FFF2-40B4-BE49-F238E27FC236}">
                    <a16:creationId xmlns:a16="http://schemas.microsoft.com/office/drawing/2014/main" id="{841D7197-D687-493A-94C2-EE43EC325926}"/>
                  </a:ext>
                </a:extLst>
              </p:cNvPr>
              <p:cNvPicPr/>
              <p:nvPr/>
            </p:nvPicPr>
            <p:blipFill>
              <a:blip r:embed="rId7"/>
              <a:stretch>
                <a:fillRect/>
              </a:stretch>
            </p:blipFill>
            <p:spPr>
              <a:xfrm>
                <a:off x="10197120" y="3772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0DEC1C38-F847-4799-B92C-4D509F349E9B}"/>
                  </a:ext>
                </a:extLst>
              </p14:cNvPr>
              <p14:cNvContentPartPr/>
              <p14:nvPr/>
            </p14:nvContentPartPr>
            <p14:xfrm>
              <a:off x="10251120" y="3880760"/>
              <a:ext cx="360" cy="360"/>
            </p14:xfrm>
          </p:contentPart>
        </mc:Choice>
        <mc:Fallback xmlns="">
          <p:pic>
            <p:nvPicPr>
              <p:cNvPr id="16" name="Ink 15">
                <a:extLst>
                  <a:ext uri="{FF2B5EF4-FFF2-40B4-BE49-F238E27FC236}">
                    <a16:creationId xmlns:a16="http://schemas.microsoft.com/office/drawing/2014/main" id="{0DEC1C38-F847-4799-B92C-4D509F349E9B}"/>
                  </a:ext>
                </a:extLst>
              </p:cNvPr>
              <p:cNvPicPr/>
              <p:nvPr/>
            </p:nvPicPr>
            <p:blipFill>
              <a:blip r:embed="rId7"/>
              <a:stretch>
                <a:fillRect/>
              </a:stretch>
            </p:blipFill>
            <p:spPr>
              <a:xfrm>
                <a:off x="10197120" y="3772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3B6484E2-7047-4C09-AC8B-A0E2C6EE4EBF}"/>
                  </a:ext>
                </a:extLst>
              </p14:cNvPr>
              <p14:cNvContentPartPr/>
              <p14:nvPr/>
            </p14:nvContentPartPr>
            <p14:xfrm>
              <a:off x="10251120" y="3880760"/>
              <a:ext cx="360" cy="360"/>
            </p14:xfrm>
          </p:contentPart>
        </mc:Choice>
        <mc:Fallback xmlns="">
          <p:pic>
            <p:nvPicPr>
              <p:cNvPr id="18" name="Ink 17">
                <a:extLst>
                  <a:ext uri="{FF2B5EF4-FFF2-40B4-BE49-F238E27FC236}">
                    <a16:creationId xmlns:a16="http://schemas.microsoft.com/office/drawing/2014/main" id="{3B6484E2-7047-4C09-AC8B-A0E2C6EE4EBF}"/>
                  </a:ext>
                </a:extLst>
              </p:cNvPr>
              <p:cNvPicPr/>
              <p:nvPr/>
            </p:nvPicPr>
            <p:blipFill>
              <a:blip r:embed="rId7"/>
              <a:stretch>
                <a:fillRect/>
              </a:stretch>
            </p:blipFill>
            <p:spPr>
              <a:xfrm>
                <a:off x="10197120" y="3772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EDD8791E-14DB-4E51-B3C1-2F5F382B2287}"/>
                  </a:ext>
                </a:extLst>
              </p14:cNvPr>
              <p14:cNvContentPartPr/>
              <p14:nvPr/>
            </p14:nvContentPartPr>
            <p14:xfrm>
              <a:off x="10251120" y="3880760"/>
              <a:ext cx="360" cy="360"/>
            </p14:xfrm>
          </p:contentPart>
        </mc:Choice>
        <mc:Fallback xmlns="">
          <p:pic>
            <p:nvPicPr>
              <p:cNvPr id="19" name="Ink 18">
                <a:extLst>
                  <a:ext uri="{FF2B5EF4-FFF2-40B4-BE49-F238E27FC236}">
                    <a16:creationId xmlns:a16="http://schemas.microsoft.com/office/drawing/2014/main" id="{EDD8791E-14DB-4E51-B3C1-2F5F382B2287}"/>
                  </a:ext>
                </a:extLst>
              </p:cNvPr>
              <p:cNvPicPr/>
              <p:nvPr/>
            </p:nvPicPr>
            <p:blipFill>
              <a:blip r:embed="rId7"/>
              <a:stretch>
                <a:fillRect/>
              </a:stretch>
            </p:blipFill>
            <p:spPr>
              <a:xfrm>
                <a:off x="10197120" y="3772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273F7ABC-C56C-4F35-99FE-B187A11C9EEE}"/>
                  </a:ext>
                </a:extLst>
              </p14:cNvPr>
              <p14:cNvContentPartPr/>
              <p14:nvPr/>
            </p14:nvContentPartPr>
            <p14:xfrm>
              <a:off x="13121320" y="3880400"/>
              <a:ext cx="360" cy="360"/>
            </p14:xfrm>
          </p:contentPart>
        </mc:Choice>
        <mc:Fallback xmlns="">
          <p:pic>
            <p:nvPicPr>
              <p:cNvPr id="20" name="Ink 19">
                <a:extLst>
                  <a:ext uri="{FF2B5EF4-FFF2-40B4-BE49-F238E27FC236}">
                    <a16:creationId xmlns:a16="http://schemas.microsoft.com/office/drawing/2014/main" id="{273F7ABC-C56C-4F35-99FE-B187A11C9EEE}"/>
                  </a:ext>
                </a:extLst>
              </p:cNvPr>
              <p:cNvPicPr/>
              <p:nvPr/>
            </p:nvPicPr>
            <p:blipFill>
              <a:blip r:embed="rId7"/>
              <a:stretch>
                <a:fillRect/>
              </a:stretch>
            </p:blipFill>
            <p:spPr>
              <a:xfrm>
                <a:off x="13067320" y="3772400"/>
                <a:ext cx="108000" cy="216000"/>
              </a:xfrm>
              <a:prstGeom prst="rect">
                <a:avLst/>
              </a:prstGeom>
            </p:spPr>
          </p:pic>
        </mc:Fallback>
      </mc:AlternateContent>
    </p:spTree>
    <p:extLst>
      <p:ext uri="{BB962C8B-B14F-4D97-AF65-F5344CB8AC3E}">
        <p14:creationId xmlns:p14="http://schemas.microsoft.com/office/powerpoint/2010/main" val="26050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83000">
              <a:schemeClr val="accent5">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FBC1-3779-482B-83A5-E08B781A5D74}"/>
              </a:ext>
            </a:extLst>
          </p:cNvPr>
          <p:cNvSpPr>
            <a:spLocks noGrp="1"/>
          </p:cNvSpPr>
          <p:nvPr>
            <p:ph type="title"/>
          </p:nvPr>
        </p:nvSpPr>
        <p:spPr>
          <a:xfrm>
            <a:off x="6918959" y="294007"/>
            <a:ext cx="3383279" cy="1325563"/>
          </a:xfrm>
        </p:spPr>
        <p:txBody>
          <a:bodyPr>
            <a:noAutofit/>
          </a:bodyPr>
          <a:lstStyle/>
          <a:p>
            <a:pPr algn="ctr"/>
            <a:r>
              <a:rPr lang="en-US" sz="3200" b="1" dirty="0">
                <a:latin typeface="Comic Sans MS" panose="030F0702030302020204" pitchFamily="66" charset="0"/>
              </a:rPr>
              <a:t>Concept Twelve</a:t>
            </a:r>
          </a:p>
        </p:txBody>
      </p:sp>
      <p:sp>
        <p:nvSpPr>
          <p:cNvPr id="4" name="Content Placeholder 3">
            <a:extLst>
              <a:ext uri="{FF2B5EF4-FFF2-40B4-BE49-F238E27FC236}">
                <a16:creationId xmlns:a16="http://schemas.microsoft.com/office/drawing/2014/main" id="{DF42D1CB-E3C0-419F-A658-3C91406C4C19}"/>
              </a:ext>
            </a:extLst>
          </p:cNvPr>
          <p:cNvSpPr>
            <a:spLocks noGrp="1"/>
          </p:cNvSpPr>
          <p:nvPr>
            <p:ph sz="half" idx="2"/>
          </p:nvPr>
        </p:nvSpPr>
        <p:spPr>
          <a:xfrm>
            <a:off x="5283199" y="1469245"/>
            <a:ext cx="6654801" cy="4873629"/>
          </a:xfrm>
        </p:spPr>
        <p:txBody>
          <a:bodyPr>
            <a:normAutofit fontScale="92500" lnSpcReduction="10000"/>
          </a:bodyPr>
          <a:lstStyle/>
          <a:p>
            <a:r>
              <a:rPr lang="en-US" dirty="0">
                <a:latin typeface="Comic Sans MS" panose="030F0702030302020204" pitchFamily="66" charset="0"/>
              </a:rPr>
              <a:t>How do I incorporate prudence into my financial affairs?</a:t>
            </a:r>
          </a:p>
          <a:p>
            <a:endParaRPr lang="en-US" dirty="0">
              <a:latin typeface="Comic Sans MS" panose="030F0702030302020204" pitchFamily="66" charset="0"/>
            </a:endParaRPr>
          </a:p>
          <a:p>
            <a:r>
              <a:rPr lang="en-US" dirty="0">
                <a:latin typeface="Comic Sans MS" panose="030F0702030302020204" pitchFamily="66" charset="0"/>
              </a:rPr>
              <a:t>How can I communicate effectively with my family and co-workers to reach decisions that are good for the entire group?</a:t>
            </a:r>
          </a:p>
          <a:p>
            <a:endParaRPr lang="en-US" dirty="0">
              <a:latin typeface="Comic Sans MS" panose="030F0702030302020204" pitchFamily="66" charset="0"/>
            </a:endParaRPr>
          </a:p>
          <a:p>
            <a:r>
              <a:rPr lang="en-US" dirty="0">
                <a:latin typeface="Comic Sans MS" panose="030F0702030302020204" pitchFamily="66" charset="0"/>
              </a:rPr>
              <a:t>Do I allow my family members/co-workers the right to think for themselves? Do I presume good will as a way of showing mutual respect and love for them?</a:t>
            </a:r>
          </a:p>
          <a:p>
            <a:endParaRPr lang="en-US" dirty="0">
              <a:latin typeface="Comic Sans MS" panose="030F0702030302020204" pitchFamily="66" charset="0"/>
            </a:endParaRPr>
          </a:p>
          <a:p>
            <a:endParaRPr lang="en-US" dirty="0"/>
          </a:p>
        </p:txBody>
      </p:sp>
      <p:pic>
        <p:nvPicPr>
          <p:cNvPr id="9" name="Content Placeholder 8">
            <a:extLst>
              <a:ext uri="{FF2B5EF4-FFF2-40B4-BE49-F238E27FC236}">
                <a16:creationId xmlns:a16="http://schemas.microsoft.com/office/drawing/2014/main" id="{3E892C0C-AA29-412B-B5B2-0F17338BC5C5}"/>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8299" y="1299209"/>
            <a:ext cx="4698999" cy="4873630"/>
          </a:xfrm>
        </p:spPr>
      </p:pic>
      <p:sp>
        <p:nvSpPr>
          <p:cNvPr id="3" name="TextBox 2">
            <a:extLst>
              <a:ext uri="{FF2B5EF4-FFF2-40B4-BE49-F238E27FC236}">
                <a16:creationId xmlns:a16="http://schemas.microsoft.com/office/drawing/2014/main" id="{EBFA67E1-3D8C-4F82-AA81-C88ED4D9F800}"/>
              </a:ext>
            </a:extLst>
          </p:cNvPr>
          <p:cNvSpPr txBox="1"/>
          <p:nvPr/>
        </p:nvSpPr>
        <p:spPr>
          <a:xfrm>
            <a:off x="368299" y="294007"/>
            <a:ext cx="4698999" cy="769441"/>
          </a:xfrm>
          <a:prstGeom prst="rect">
            <a:avLst/>
          </a:prstGeom>
          <a:noFill/>
        </p:spPr>
        <p:txBody>
          <a:bodyPr wrap="square" lIns="91440" tIns="45720" rIns="91440" bIns="45720" rtlCol="0" anchor="t">
            <a:spAutoFit/>
          </a:bodyPr>
          <a:lstStyle/>
          <a:p>
            <a:pPr algn="ctr"/>
            <a:r>
              <a:rPr lang="en-US" sz="2200" b="1" i="1" dirty="0">
                <a:latin typeface="Comic Sans MS"/>
                <a:cs typeface="Calibri"/>
              </a:rPr>
              <a:t>Striking a balance—including the Warranties in all our affairs. </a:t>
            </a:r>
            <a:endParaRPr lang="en-US" sz="2200">
              <a:latin typeface="Comic Sans MS"/>
            </a:endParaRPr>
          </a:p>
        </p:txBody>
      </p:sp>
    </p:spTree>
    <p:extLst>
      <p:ext uri="{BB962C8B-B14F-4D97-AF65-F5344CB8AC3E}">
        <p14:creationId xmlns:p14="http://schemas.microsoft.com/office/powerpoint/2010/main" val="110520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80" name="Rectangle 8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D0C8E0-8465-4E7C-9868-758F8F0B6646}"/>
              </a:ext>
            </a:extLst>
          </p:cNvPr>
          <p:cNvPicPr>
            <a:picLocks noChangeAspect="1"/>
          </p:cNvPicPr>
          <p:nvPr/>
        </p:nvPicPr>
        <p:blipFill rotWithShape="1">
          <a:blip r:embed="rId3">
            <a:alphaModFix amt="50000"/>
          </a:blip>
          <a:srcRect t="14253" b="1477"/>
          <a:stretch/>
        </p:blipFill>
        <p:spPr>
          <a:xfrm>
            <a:off x="20" y="1"/>
            <a:ext cx="12191980" cy="6857999"/>
          </a:xfrm>
          <a:prstGeom prst="rect">
            <a:avLst/>
          </a:prstGeom>
        </p:spPr>
      </p:pic>
      <p:sp>
        <p:nvSpPr>
          <p:cNvPr id="3" name="TextBox 2">
            <a:extLst>
              <a:ext uri="{FF2B5EF4-FFF2-40B4-BE49-F238E27FC236}">
                <a16:creationId xmlns:a16="http://schemas.microsoft.com/office/drawing/2014/main" id="{789BBA45-E9B0-42C5-AB90-77BE1A01AE13}"/>
              </a:ext>
            </a:extLst>
          </p:cNvPr>
          <p:cNvSpPr txBox="1"/>
          <p:nvPr/>
        </p:nvSpPr>
        <p:spPr>
          <a:xfrm>
            <a:off x="647700" y="2507020"/>
            <a:ext cx="5029200" cy="1843958"/>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6000" dirty="0">
                <a:solidFill>
                  <a:srgbClr val="FFFFFF"/>
                </a:solidFill>
                <a:latin typeface="+mj-lt"/>
                <a:ea typeface="+mj-ea"/>
                <a:cs typeface="+mj-cs"/>
              </a:rPr>
              <a:t>Together, with the Concepts, we create a winning team!</a:t>
            </a:r>
          </a:p>
        </p:txBody>
      </p:sp>
    </p:spTree>
    <p:extLst>
      <p:ext uri="{BB962C8B-B14F-4D97-AF65-F5344CB8AC3E}">
        <p14:creationId xmlns:p14="http://schemas.microsoft.com/office/powerpoint/2010/main" val="367010276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33377"/>
            <a:ext cx="10515600" cy="1296364"/>
          </a:xfrm>
        </p:spPr>
        <p:txBody>
          <a:bodyPr>
            <a:normAutofit fontScale="90000"/>
          </a:bodyPr>
          <a:lstStyle/>
          <a:p>
            <a:r>
              <a:rPr lang="en-US" sz="3600" b="1" dirty="0">
                <a:solidFill>
                  <a:srgbClr val="FF0000"/>
                </a:solidFill>
                <a:latin typeface="Comic Sans MS" panose="030F0702030302020204" pitchFamily="66" charset="0"/>
              </a:rPr>
              <a:t>Concept One: The ultimate responsibility and authority for Al-Anon world services belongs to the Al-Anon groups.</a:t>
            </a:r>
            <a:br>
              <a:rPr lang="en-US" dirty="0">
                <a:latin typeface="Comic Sans MS" panose="030F0702030302020204" pitchFamily="66" charset="0"/>
              </a:rPr>
            </a:br>
            <a:endParaRPr lang="en-US" b="1"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2129741"/>
            <a:ext cx="5945528" cy="4499661"/>
          </a:xfrm>
        </p:spPr>
        <p:txBody>
          <a:bodyPr vert="horz" lIns="91440" tIns="45720" rIns="91440" bIns="45720" rtlCol="0" anchor="t">
            <a:normAutofit/>
          </a:bodyPr>
          <a:lstStyle/>
          <a:p>
            <a:pPr marL="0" indent="0">
              <a:buNone/>
            </a:pPr>
            <a:r>
              <a:rPr lang="en-US" sz="2800" b="1" dirty="0">
                <a:latin typeface="Comic Sans MS" panose="030F0702030302020204" pitchFamily="66" charset="0"/>
                <a:cs typeface="Calibri"/>
              </a:rPr>
              <a:t>Groups exercise their ultimate responsibility by: </a:t>
            </a:r>
            <a:endParaRPr lang="en-US" sz="2800" dirty="0">
              <a:latin typeface="Comic Sans MS" panose="030F0702030302020204" pitchFamily="66" charset="0"/>
            </a:endParaRPr>
          </a:p>
          <a:p>
            <a:pPr marL="285750" indent="-285750">
              <a:buFont typeface="Arial" panose="020B0604020202020204" pitchFamily="34" charset="0"/>
              <a:buChar char="•"/>
            </a:pPr>
            <a:r>
              <a:rPr lang="en-US" sz="2800" dirty="0">
                <a:latin typeface="Comic Sans MS" panose="030F0702030302020204" pitchFamily="66" charset="0"/>
                <a:cs typeface="Calibri"/>
              </a:rPr>
              <a:t>Wisely electing people to speak for them</a:t>
            </a:r>
          </a:p>
          <a:p>
            <a:pPr marL="285750" indent="-285750">
              <a:buFont typeface="Arial" panose="020B0604020202020204" pitchFamily="34" charset="0"/>
              <a:buChar char="•"/>
            </a:pPr>
            <a:r>
              <a:rPr lang="en-US" sz="2800" dirty="0">
                <a:latin typeface="Comic Sans MS" panose="030F0702030302020204" pitchFamily="66" charset="0"/>
              </a:rPr>
              <a:t>Keeping those representatives informed via the group conscience</a:t>
            </a:r>
          </a:p>
          <a:p>
            <a:pPr marL="285750" indent="-285750">
              <a:buFont typeface="Arial" panose="020B0604020202020204" pitchFamily="34" charset="0"/>
              <a:buChar char="•"/>
            </a:pPr>
            <a:r>
              <a:rPr lang="en-US" sz="2800" dirty="0">
                <a:latin typeface="Comic Sans MS" panose="030F0702030302020204" pitchFamily="66" charset="0"/>
              </a:rPr>
              <a:t>Trusting those representatives to do their jobs</a:t>
            </a: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a:buNone/>
            </a:pPr>
            <a:endParaRPr lang="en-US" sz="2400" dirty="0"/>
          </a:p>
          <a:p>
            <a:pPr>
              <a:buNone/>
            </a:pPr>
            <a:endParaRPr lang="en-US" sz="2400" dirty="0"/>
          </a:p>
          <a:p>
            <a:endParaRPr lang="en-US" dirty="0">
              <a:solidFill>
                <a:srgbClr val="0070C0"/>
              </a:solidFill>
              <a:latin typeface="Comic Sans MS" panose="030F0702030302020204" pitchFamily="66" charset="0"/>
            </a:endParaRPr>
          </a:p>
          <a:p>
            <a:pPr lvl="2"/>
            <a:endParaRPr lang="en-US" sz="2400" dirty="0">
              <a:solidFill>
                <a:srgbClr val="0070C0"/>
              </a:solidFill>
              <a:latin typeface="Comic Sans MS" panose="030F0702030302020204" pitchFamily="66" charset="0"/>
            </a:endParaRPr>
          </a:p>
          <a:p>
            <a:pPr lvl="2">
              <a:buNone/>
            </a:pPr>
            <a:endParaRPr lang="en-US" sz="1600" dirty="0"/>
          </a:p>
        </p:txBody>
      </p:sp>
      <p:pic>
        <p:nvPicPr>
          <p:cNvPr id="8" name="Picture 7">
            <a:extLst>
              <a:ext uri="{FF2B5EF4-FFF2-40B4-BE49-F238E27FC236}">
                <a16:creationId xmlns:a16="http://schemas.microsoft.com/office/drawing/2014/main" id="{47BEAB79-66F1-4065-9311-B78CD10A39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8341" y="2129741"/>
            <a:ext cx="4235459" cy="417609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
              <a:schemeClr val="accent3">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40E0B8D-5308-48D0-8635-139386AD4A85}"/>
              </a:ext>
            </a:extLst>
          </p:cNvPr>
          <p:cNvSpPr>
            <a:spLocks noGrp="1"/>
          </p:cNvSpPr>
          <p:nvPr>
            <p:ph sz="half" idx="2"/>
          </p:nvPr>
        </p:nvSpPr>
        <p:spPr>
          <a:xfrm>
            <a:off x="5930900" y="845288"/>
            <a:ext cx="5884027" cy="5167423"/>
          </a:xfrm>
        </p:spPr>
        <p:txBody>
          <a:bodyPr>
            <a:normAutofit lnSpcReduction="10000"/>
          </a:bodyPr>
          <a:lstStyle/>
          <a:p>
            <a:pPr marL="914400" lvl="2" indent="0">
              <a:buNone/>
            </a:pPr>
            <a:r>
              <a:rPr lang="en-US" sz="2800" b="1" dirty="0">
                <a:latin typeface="Comic Sans MS" panose="030F0702030302020204" pitchFamily="66" charset="0"/>
              </a:rPr>
              <a:t>Concept One</a:t>
            </a:r>
          </a:p>
          <a:p>
            <a:pPr marL="914400" lvl="2" indent="0">
              <a:buNone/>
            </a:pPr>
            <a:endParaRPr lang="en-US" sz="2800" b="1" dirty="0">
              <a:latin typeface="Comic Sans MS" panose="030F0702030302020204" pitchFamily="66" charset="0"/>
            </a:endParaRPr>
          </a:p>
          <a:p>
            <a:pPr lvl="2"/>
            <a:r>
              <a:rPr lang="en-US" sz="2800" dirty="0">
                <a:latin typeface="Comic Sans MS" panose="030F0702030302020204" pitchFamily="66" charset="0"/>
              </a:rPr>
              <a:t>What is my responsibility in my personal relationships?</a:t>
            </a:r>
          </a:p>
          <a:p>
            <a:pPr marL="914400" lvl="2" indent="0">
              <a:buNone/>
            </a:pPr>
            <a:endParaRPr lang="en-US" sz="2800" dirty="0">
              <a:latin typeface="Comic Sans MS" panose="030F0702030302020204" pitchFamily="66" charset="0"/>
            </a:endParaRPr>
          </a:p>
          <a:p>
            <a:pPr lvl="2"/>
            <a:r>
              <a:rPr lang="en-US" sz="2800" dirty="0">
                <a:latin typeface="Comic Sans MS" panose="030F0702030302020204" pitchFamily="66" charset="0"/>
              </a:rPr>
              <a:t>Who is the ultimate authority in my relationships? </a:t>
            </a:r>
          </a:p>
          <a:p>
            <a:pPr marL="914400" lvl="2" indent="0">
              <a:buNone/>
            </a:pPr>
            <a:endParaRPr lang="en-US" sz="2800" dirty="0">
              <a:latin typeface="Comic Sans MS" panose="030F0702030302020204" pitchFamily="66" charset="0"/>
            </a:endParaRPr>
          </a:p>
          <a:p>
            <a:pPr lvl="2"/>
            <a:r>
              <a:rPr lang="en-US" sz="2800" dirty="0">
                <a:latin typeface="Comic Sans MS" panose="030F0702030302020204" pitchFamily="66" charset="0"/>
              </a:rPr>
              <a:t>How can I help make my family groups healthy and vital?</a:t>
            </a:r>
          </a:p>
          <a:p>
            <a:pPr marL="0" indent="0">
              <a:buNone/>
            </a:pPr>
            <a:endParaRPr lang="en-US" dirty="0"/>
          </a:p>
        </p:txBody>
      </p:sp>
      <p:pic>
        <p:nvPicPr>
          <p:cNvPr id="7" name="Content Placeholder 6">
            <a:extLst>
              <a:ext uri="{FF2B5EF4-FFF2-40B4-BE49-F238E27FC236}">
                <a16:creationId xmlns:a16="http://schemas.microsoft.com/office/drawing/2014/main" id="{F173070E-F774-4246-BBE4-AA09AF95A51C}"/>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7073" y="455075"/>
            <a:ext cx="6268824" cy="5967232"/>
          </a:xfrm>
        </p:spPr>
      </p:pic>
    </p:spTree>
    <p:extLst>
      <p:ext uri="{BB962C8B-B14F-4D97-AF65-F5344CB8AC3E}">
        <p14:creationId xmlns:p14="http://schemas.microsoft.com/office/powerpoint/2010/main" val="167591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200" y="903767"/>
            <a:ext cx="10515600" cy="786922"/>
          </a:xfrm>
        </p:spPr>
        <p:txBody>
          <a:bodyPr>
            <a:normAutofit fontScale="90000"/>
          </a:bodyPr>
          <a:lstStyle/>
          <a:p>
            <a:r>
              <a:rPr lang="en-US" sz="3100" b="1" dirty="0">
                <a:latin typeface="Comic Sans MS"/>
              </a:rPr>
              <a:t>Concept Two: The Al-Anon Family Groups have delegated complete administrative and operational authority to their Conference and its service arms.</a:t>
            </a:r>
            <a:br>
              <a:rPr lang="en-US" dirty="0"/>
            </a:br>
            <a:endParaRPr lang="en-US" dirty="0"/>
          </a:p>
        </p:txBody>
      </p:sp>
      <p:sp>
        <p:nvSpPr>
          <p:cNvPr id="9" name="Content Placeholder 8"/>
          <p:cNvSpPr>
            <a:spLocks noGrp="1"/>
          </p:cNvSpPr>
          <p:nvPr>
            <p:ph sz="half" idx="1"/>
          </p:nvPr>
        </p:nvSpPr>
        <p:spPr/>
        <p:txBody>
          <a:bodyPr>
            <a:normAutofit/>
          </a:bodyPr>
          <a:lstStyle/>
          <a:p>
            <a:pPr>
              <a:buNone/>
            </a:pPr>
            <a:r>
              <a:rPr lang="en-US"/>
              <a:t>		   </a:t>
            </a:r>
          </a:p>
        </p:txBody>
      </p:sp>
      <p:sp>
        <p:nvSpPr>
          <p:cNvPr id="2" name="Content Placeholder 1">
            <a:extLst>
              <a:ext uri="{FF2B5EF4-FFF2-40B4-BE49-F238E27FC236}">
                <a16:creationId xmlns:a16="http://schemas.microsoft.com/office/drawing/2014/main" id="{BB37CBA8-CFB5-4468-86CD-5507968C691E}"/>
              </a:ext>
            </a:extLst>
          </p:cNvPr>
          <p:cNvSpPr>
            <a:spLocks noGrp="1"/>
          </p:cNvSpPr>
          <p:nvPr>
            <p:ph sz="half" idx="2"/>
          </p:nvPr>
        </p:nvSpPr>
        <p:spPr>
          <a:xfrm>
            <a:off x="6273802" y="2566627"/>
            <a:ext cx="5181600" cy="2869334"/>
          </a:xfrm>
          <a:noFill/>
          <a:ln>
            <a:noFill/>
          </a:ln>
        </p:spPr>
        <p:txBody>
          <a:bodyPr/>
          <a:lstStyle/>
          <a:p>
            <a:pPr marL="0" indent="0" algn="ctr">
              <a:buNone/>
            </a:pPr>
            <a:r>
              <a:rPr lang="en-US" b="1" dirty="0">
                <a:latin typeface="Comic Sans MS" panose="030F0702030302020204" pitchFamily="66" charset="0"/>
              </a:rPr>
              <a:t>“Service arms” include:</a:t>
            </a:r>
            <a:r>
              <a:rPr lang="en-US" sz="2400" b="1" dirty="0">
                <a:latin typeface="Comic Sans MS" panose="030F0702030302020204" pitchFamily="66" charset="0"/>
              </a:rPr>
              <a:t> </a:t>
            </a:r>
          </a:p>
          <a:p>
            <a:r>
              <a:rPr lang="en-US" sz="2400" b="1" dirty="0">
                <a:latin typeface="Comic Sans MS" panose="030F0702030302020204" pitchFamily="66" charset="0"/>
              </a:rPr>
              <a:t>Districts</a:t>
            </a:r>
          </a:p>
          <a:p>
            <a:r>
              <a:rPr lang="en-US" sz="2400" b="1" dirty="0">
                <a:latin typeface="Comic Sans MS" panose="030F0702030302020204" pitchFamily="66" charset="0"/>
              </a:rPr>
              <a:t>Areas</a:t>
            </a:r>
          </a:p>
          <a:p>
            <a:r>
              <a:rPr lang="en-US" sz="2400" b="1" dirty="0">
                <a:latin typeface="Comic Sans MS" panose="030F0702030302020204" pitchFamily="66" charset="0"/>
              </a:rPr>
              <a:t>Literature Distribution Centers</a:t>
            </a:r>
          </a:p>
          <a:p>
            <a:r>
              <a:rPr lang="en-US" sz="2400" b="1" dirty="0">
                <a:latin typeface="Comic Sans MS" panose="030F0702030302020204" pitchFamily="66" charset="0"/>
              </a:rPr>
              <a:t>AIS/Intergroups</a:t>
            </a:r>
          </a:p>
          <a:p>
            <a:pPr marL="457200" lvl="1" indent="0">
              <a:buNone/>
            </a:pPr>
            <a:endParaRPr lang="en-US" dirty="0">
              <a:latin typeface="Comic Sans MS" panose="030F0702030302020204" pitchFamily="66" charset="0"/>
            </a:endParaRPr>
          </a:p>
        </p:txBody>
      </p:sp>
      <p:pic>
        <p:nvPicPr>
          <p:cNvPr id="2054" name="Picture 6"/>
          <p:cNvPicPr>
            <a:picLocks noChangeAspect="1" noChangeArrowheads="1"/>
          </p:cNvPicPr>
          <p:nvPr/>
        </p:nvPicPr>
        <p:blipFill>
          <a:blip r:embed="rId3"/>
          <a:srcRect/>
          <a:stretch>
            <a:fillRect/>
          </a:stretch>
        </p:blipFill>
        <p:spPr bwMode="auto">
          <a:xfrm>
            <a:off x="1317154" y="1751638"/>
            <a:ext cx="4223692" cy="4202595"/>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
              <a:schemeClr val="accent3">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33767F-4FA7-4EF0-97B2-D136BB9F8D97}"/>
              </a:ext>
            </a:extLst>
          </p:cNvPr>
          <p:cNvSpPr>
            <a:spLocks noGrp="1"/>
          </p:cNvSpPr>
          <p:nvPr>
            <p:ph idx="1"/>
          </p:nvPr>
        </p:nvSpPr>
        <p:spPr>
          <a:xfrm>
            <a:off x="824784" y="933007"/>
            <a:ext cx="5106117" cy="4991985"/>
          </a:xfrm>
        </p:spPr>
        <p:txBody>
          <a:bodyPr>
            <a:normAutofit lnSpcReduction="10000"/>
          </a:bodyPr>
          <a:lstStyle/>
          <a:p>
            <a:pPr marL="0" indent="0">
              <a:buNone/>
            </a:pPr>
            <a:r>
              <a:rPr lang="en-US" sz="2800" b="1" dirty="0">
                <a:solidFill>
                  <a:srgbClr val="C00000"/>
                </a:solidFill>
                <a:latin typeface="Comic Sans MS" panose="030F0702030302020204" pitchFamily="66" charset="0"/>
              </a:rPr>
              <a:t>Concept Two</a:t>
            </a:r>
          </a:p>
          <a:p>
            <a:pPr marL="0" indent="0">
              <a:buNone/>
            </a:pPr>
            <a:endParaRPr lang="en-US" sz="28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Can I learn how to share responsibility, authority and decision making?</a:t>
            </a:r>
          </a:p>
          <a:p>
            <a:pPr marL="0" indent="0">
              <a:buNone/>
            </a:pPr>
            <a:endParaRPr lang="en-US" sz="28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Can I state my view, and Let Go and Let God?</a:t>
            </a:r>
          </a:p>
          <a:p>
            <a:pPr marL="0" indent="0">
              <a:buNone/>
            </a:pPr>
            <a:endParaRPr lang="en-US" sz="28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Can I communicate, and listen, courteously?</a:t>
            </a:r>
          </a:p>
        </p:txBody>
      </p:sp>
      <p:pic>
        <p:nvPicPr>
          <p:cNvPr id="19" name="Picture 18">
            <a:extLst>
              <a:ext uri="{FF2B5EF4-FFF2-40B4-BE49-F238E27FC236}">
                <a16:creationId xmlns:a16="http://schemas.microsoft.com/office/drawing/2014/main" id="{9B93374C-0A5D-4CD0-B558-9B0448A71E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61100" y="696434"/>
            <a:ext cx="5209658" cy="5369440"/>
          </a:xfrm>
          <a:prstGeom prst="rect">
            <a:avLst/>
          </a:prstGeom>
        </p:spPr>
      </p:pic>
    </p:spTree>
    <p:extLst>
      <p:ext uri="{BB962C8B-B14F-4D97-AF65-F5344CB8AC3E}">
        <p14:creationId xmlns:p14="http://schemas.microsoft.com/office/powerpoint/2010/main" val="196255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bg1"/>
                </a:solidFill>
                <a:latin typeface="Comic Sans MS" panose="030F0702030302020204" pitchFamily="66" charset="0"/>
              </a:rPr>
              <a:t>Concept Three: The right of decision makes effective leadership possible</a:t>
            </a:r>
          </a:p>
        </p:txBody>
      </p:sp>
      <p:sp>
        <p:nvSpPr>
          <p:cNvPr id="3" name="Content Placeholder 2"/>
          <p:cNvSpPr>
            <a:spLocks noGrp="1"/>
          </p:cNvSpPr>
          <p:nvPr>
            <p:ph sz="half" idx="1"/>
          </p:nvPr>
        </p:nvSpPr>
        <p:spPr>
          <a:xfrm>
            <a:off x="838200" y="1825626"/>
            <a:ext cx="5181600" cy="4667248"/>
          </a:xfrm>
        </p:spPr>
        <p:txBody>
          <a:bodyPr>
            <a:normAutofit lnSpcReduction="10000"/>
          </a:bodyPr>
          <a:lstStyle/>
          <a:p>
            <a:pPr marL="0" indent="0">
              <a:buNone/>
            </a:pPr>
            <a:r>
              <a:rPr lang="en-US" b="1" dirty="0">
                <a:solidFill>
                  <a:schemeClr val="tx2"/>
                </a:solidFill>
                <a:latin typeface="Comic Sans MS" panose="030F0702030302020204" pitchFamily="66" charset="0"/>
              </a:rPr>
              <a:t>Principles:</a:t>
            </a:r>
          </a:p>
          <a:p>
            <a:r>
              <a:rPr lang="en-US" dirty="0">
                <a:solidFill>
                  <a:schemeClr val="tx2"/>
                </a:solidFill>
                <a:latin typeface="Comic Sans MS" panose="030F0702030302020204" pitchFamily="66" charset="0"/>
              </a:rPr>
              <a:t>Continuous balance between ultimate and delegated authority</a:t>
            </a:r>
          </a:p>
          <a:p>
            <a:r>
              <a:rPr lang="en-US" dirty="0">
                <a:solidFill>
                  <a:schemeClr val="tx2"/>
                </a:solidFill>
                <a:latin typeface="Comic Sans MS" panose="030F0702030302020204" pitchFamily="66" charset="0"/>
              </a:rPr>
              <a:t>Leaders are trusted servants</a:t>
            </a:r>
          </a:p>
          <a:p>
            <a:r>
              <a:rPr lang="en-US" dirty="0">
                <a:solidFill>
                  <a:schemeClr val="tx2"/>
                </a:solidFill>
                <a:latin typeface="Comic Sans MS" panose="030F0702030302020204" pitchFamily="66" charset="0"/>
              </a:rPr>
              <a:t>Right of decision affords leaders the opportunity to act and lead effectively</a:t>
            </a:r>
          </a:p>
          <a:p>
            <a:r>
              <a:rPr lang="en-US" dirty="0">
                <a:solidFill>
                  <a:schemeClr val="tx2"/>
                </a:solidFill>
                <a:latin typeface="Comic Sans MS" panose="030F0702030302020204" pitchFamily="66" charset="0"/>
              </a:rPr>
              <a:t>This right is a symbol of our implicit confidence</a:t>
            </a:r>
          </a:p>
          <a:p>
            <a:pPr marL="914400" lvl="2" indent="0" algn="ctr">
              <a:buNone/>
            </a:pPr>
            <a:endParaRPr lang="en-US" dirty="0">
              <a:solidFill>
                <a:srgbClr val="00B0F0"/>
              </a:solidFill>
              <a:latin typeface="Comic Sans MS" panose="030F0702030302020204" pitchFamily="66" charset="0"/>
            </a:endParaRPr>
          </a:p>
        </p:txBody>
      </p:sp>
      <p:pic>
        <p:nvPicPr>
          <p:cNvPr id="6" name="Content Placeholder 5">
            <a:extLst>
              <a:ext uri="{FF2B5EF4-FFF2-40B4-BE49-F238E27FC236}">
                <a16:creationId xmlns:a16="http://schemas.microsoft.com/office/drawing/2014/main" id="{037658C3-4900-41A2-AE1E-83D77DAF24D3}"/>
              </a:ext>
            </a:extLst>
          </p:cNvPr>
          <p:cNvPicPr>
            <a:picLocks noGrp="1" noChangeAspect="1"/>
          </p:cNvPicPr>
          <p:nvPr>
            <p:ph sz="half" idx="2"/>
          </p:nvPr>
        </p:nvPicPr>
        <p:blipFill>
          <a:blip r:embed="rId3"/>
          <a:stretch>
            <a:fillRect/>
          </a:stretch>
        </p:blipFill>
        <p:spPr>
          <a:xfrm>
            <a:off x="6172202" y="2196948"/>
            <a:ext cx="5597862" cy="37339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000">
              <a:srgbClr val="717776"/>
            </a:gs>
            <a:gs pos="15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49FE-644E-4B29-89BB-A2FB6CEC2B14}"/>
              </a:ext>
            </a:extLst>
          </p:cNvPr>
          <p:cNvSpPr>
            <a:spLocks noGrp="1"/>
          </p:cNvSpPr>
          <p:nvPr>
            <p:ph type="title"/>
          </p:nvPr>
        </p:nvSpPr>
        <p:spPr>
          <a:xfrm>
            <a:off x="787701" y="900391"/>
            <a:ext cx="4616302" cy="5992589"/>
          </a:xfrm>
        </p:spPr>
        <p:txBody>
          <a:bodyPr>
            <a:normAutofit/>
          </a:bodyPr>
          <a:lstStyle/>
          <a:p>
            <a:pPr lvl="2"/>
            <a:r>
              <a:rPr lang="en-US" sz="2400" b="1" dirty="0">
                <a:solidFill>
                  <a:srgbClr val="002060"/>
                </a:solidFill>
                <a:latin typeface="Comic Sans MS" panose="030F0702030302020204" pitchFamily="66" charset="0"/>
              </a:rPr>
              <a:t>Concept Three</a:t>
            </a:r>
            <a:br>
              <a:rPr lang="en-US" sz="2400" dirty="0">
                <a:solidFill>
                  <a:srgbClr val="002060"/>
                </a:solidFill>
                <a:latin typeface="Comic Sans MS" panose="030F0702030302020204" pitchFamily="66" charset="0"/>
              </a:rPr>
            </a:br>
            <a:br>
              <a:rPr lang="en-US" sz="2400" dirty="0">
                <a:solidFill>
                  <a:srgbClr val="002060"/>
                </a:solidFill>
                <a:latin typeface="Comic Sans MS" panose="030F0702030302020204" pitchFamily="66" charset="0"/>
              </a:rPr>
            </a:br>
            <a:r>
              <a:rPr lang="en-US" sz="2400" dirty="0">
                <a:solidFill>
                  <a:srgbClr val="002060"/>
                </a:solidFill>
                <a:latin typeface="Comic Sans MS" panose="030F0702030302020204" pitchFamily="66" charset="0"/>
              </a:rPr>
              <a:t>Do I make good decisions for myself?</a:t>
            </a:r>
            <a:br>
              <a:rPr lang="en-US" sz="2400" dirty="0">
                <a:solidFill>
                  <a:srgbClr val="002060"/>
                </a:solidFill>
                <a:latin typeface="Comic Sans MS" panose="030F0702030302020204" pitchFamily="66" charset="0"/>
              </a:rPr>
            </a:br>
            <a:br>
              <a:rPr lang="en-US" sz="2400" dirty="0">
                <a:solidFill>
                  <a:srgbClr val="002060"/>
                </a:solidFill>
                <a:latin typeface="Comic Sans MS" panose="030F0702030302020204" pitchFamily="66" charset="0"/>
              </a:rPr>
            </a:br>
            <a:r>
              <a:rPr lang="en-US" sz="2400" dirty="0">
                <a:solidFill>
                  <a:srgbClr val="002060"/>
                </a:solidFill>
                <a:latin typeface="Comic Sans MS" panose="030F0702030302020204" pitchFamily="66" charset="0"/>
              </a:rPr>
              <a:t>Do I trust others in their decision making?</a:t>
            </a:r>
            <a:br>
              <a:rPr lang="en-US" sz="2400" dirty="0">
                <a:solidFill>
                  <a:srgbClr val="002060"/>
                </a:solidFill>
                <a:latin typeface="Comic Sans MS" panose="030F0702030302020204" pitchFamily="66" charset="0"/>
              </a:rPr>
            </a:br>
            <a:br>
              <a:rPr lang="en-US" sz="2400" dirty="0">
                <a:solidFill>
                  <a:srgbClr val="002060"/>
                </a:solidFill>
                <a:latin typeface="Comic Sans MS" panose="030F0702030302020204" pitchFamily="66" charset="0"/>
              </a:rPr>
            </a:br>
            <a:r>
              <a:rPr lang="en-US" sz="2400" dirty="0">
                <a:solidFill>
                  <a:srgbClr val="002060"/>
                </a:solidFill>
                <a:latin typeface="Comic Sans MS" panose="030F0702030302020204" pitchFamily="66" charset="0"/>
              </a:rPr>
              <a:t>Can I learn to cooperate with others and support them, even if I think their decision is questionable?</a:t>
            </a:r>
            <a:br>
              <a:rPr lang="en-US" sz="2400" dirty="0">
                <a:solidFill>
                  <a:srgbClr val="002060"/>
                </a:solidFill>
                <a:latin typeface="Comic Sans MS" panose="030F0702030302020204" pitchFamily="66" charset="0"/>
              </a:rPr>
            </a:br>
            <a:br>
              <a:rPr lang="en-US" sz="1800" dirty="0">
                <a:solidFill>
                  <a:srgbClr val="00B050"/>
                </a:solidFill>
                <a:latin typeface="Comic Sans MS" panose="030F0702030302020204" pitchFamily="66" charset="0"/>
              </a:rPr>
            </a:br>
            <a:br>
              <a:rPr lang="en-US" sz="1800" dirty="0">
                <a:solidFill>
                  <a:srgbClr val="00B050"/>
                </a:solidFill>
                <a:latin typeface="Comic Sans MS" panose="030F0702030302020204" pitchFamily="66" charset="0"/>
              </a:rPr>
            </a:br>
            <a:endParaRPr lang="en-US" dirty="0"/>
          </a:p>
        </p:txBody>
      </p:sp>
      <p:pic>
        <p:nvPicPr>
          <p:cNvPr id="15" name="Content Placeholder 14">
            <a:extLst>
              <a:ext uri="{FF2B5EF4-FFF2-40B4-BE49-F238E27FC236}">
                <a16:creationId xmlns:a16="http://schemas.microsoft.com/office/drawing/2014/main" id="{D1EFBA64-E137-44BE-A6B6-31DFECA92AC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21079" y="1137684"/>
            <a:ext cx="6096000" cy="4816549"/>
          </a:xfrm>
          <a:noFill/>
          <a:ln>
            <a:noFill/>
          </a:ln>
        </p:spPr>
        <p:style>
          <a:lnRef idx="0">
            <a:scrgbClr r="0" g="0" b="0"/>
          </a:lnRef>
          <a:fillRef idx="0">
            <a:scrgbClr r="0" g="0" b="0"/>
          </a:fillRef>
          <a:effectRef idx="0">
            <a:scrgbClr r="0" g="0" b="0"/>
          </a:effectRef>
          <a:fontRef idx="minor">
            <a:schemeClr val="accent2"/>
          </a:fontRef>
        </p:style>
      </p:pic>
    </p:spTree>
    <p:extLst>
      <p:ext uri="{BB962C8B-B14F-4D97-AF65-F5344CB8AC3E}">
        <p14:creationId xmlns:p14="http://schemas.microsoft.com/office/powerpoint/2010/main" val="179544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latin typeface="Comic Sans MS" panose="030F0702030302020204" pitchFamily="66" charset="0"/>
              </a:rPr>
            </a:br>
            <a:r>
              <a:rPr lang="en-US" dirty="0">
                <a:solidFill>
                  <a:schemeClr val="accent6">
                    <a:lumMod val="75000"/>
                  </a:schemeClr>
                </a:solidFill>
                <a:latin typeface="Comic Sans MS" panose="030F0702030302020204" pitchFamily="66" charset="0"/>
              </a:rPr>
              <a:t>Concept Four: Participation is the key to harmony</a:t>
            </a:r>
            <a:br>
              <a:rPr lang="en-US" dirty="0">
                <a:solidFill>
                  <a:schemeClr val="accent6">
                    <a:lumMod val="75000"/>
                  </a:schemeClr>
                </a:solidFill>
                <a:latin typeface="Comic Sans MS" panose="030F0702030302020204" pitchFamily="66" charset="0"/>
              </a:rPr>
            </a:br>
            <a:endParaRPr lang="en-US" dirty="0">
              <a:latin typeface="Comic Sans MS" panose="030F0702030302020204" pitchFamily="66" charset="0"/>
            </a:endParaRPr>
          </a:p>
        </p:txBody>
      </p:sp>
      <p:sp>
        <p:nvSpPr>
          <p:cNvPr id="3" name="Content Placeholder 2"/>
          <p:cNvSpPr>
            <a:spLocks noGrp="1"/>
          </p:cNvSpPr>
          <p:nvPr>
            <p:ph sz="half" idx="1"/>
          </p:nvPr>
        </p:nvSpPr>
        <p:spPr>
          <a:xfrm>
            <a:off x="519222" y="1803806"/>
            <a:ext cx="6046677" cy="4876393"/>
          </a:xfrm>
        </p:spPr>
        <p:txBody>
          <a:bodyPr>
            <a:normAutofit lnSpcReduction="10000"/>
          </a:bodyPr>
          <a:lstStyle/>
          <a:p>
            <a:pPr lvl="1">
              <a:buNone/>
            </a:pPr>
            <a:r>
              <a:rPr lang="en-US" sz="4200" b="1" dirty="0">
                <a:latin typeface="Comic Sans MS" panose="030F0702030302020204" pitchFamily="66" charset="0"/>
              </a:rPr>
              <a:t>Principles:</a:t>
            </a:r>
          </a:p>
          <a:p>
            <a:pPr marL="342900" marR="0" lvl="0" indent="-342900">
              <a:lnSpc>
                <a:spcPct val="107000"/>
              </a:lnSpc>
              <a:spcBef>
                <a:spcPts val="1200"/>
              </a:spcBef>
              <a:buFont typeface="Arial" panose="020B0604020202020204" pitchFamily="34" charset="0"/>
              <a:buChar char="•"/>
              <a:tabLst>
                <a:tab pos="457200" algn="l"/>
              </a:tabLst>
            </a:pPr>
            <a:r>
              <a:rPr lang="en-US" sz="3900" dirty="0">
                <a:effectLst/>
                <a:latin typeface="Comic Sans MS" panose="030F0702030302020204" pitchFamily="66" charset="0"/>
                <a:ea typeface="Calibri" panose="020F0502020204030204" pitchFamily="34" charset="0"/>
                <a:cs typeface="Times New Roman" panose="02020603050405020304" pitchFamily="18" charset="0"/>
              </a:rPr>
              <a:t>Others do their part (mutual trust)</a:t>
            </a:r>
          </a:p>
          <a:p>
            <a:pPr marL="342900" marR="0" lvl="0" indent="-342900">
              <a:lnSpc>
                <a:spcPct val="107000"/>
              </a:lnSpc>
              <a:spcBef>
                <a:spcPts val="1200"/>
              </a:spcBef>
              <a:buFont typeface="Arial" panose="020B0604020202020204" pitchFamily="34" charset="0"/>
              <a:buChar char="•"/>
              <a:tabLst>
                <a:tab pos="457200" algn="l"/>
              </a:tabLst>
            </a:pPr>
            <a:r>
              <a:rPr lang="en-US" sz="3900" dirty="0">
                <a:effectLst/>
                <a:latin typeface="Comic Sans MS" panose="030F0702030302020204" pitchFamily="66" charset="0"/>
                <a:ea typeface="Calibri" panose="020F0502020204030204" pitchFamily="34" charset="0"/>
                <a:cs typeface="Times New Roman" panose="02020603050405020304" pitchFamily="18" charset="0"/>
              </a:rPr>
              <a:t>We do our part (mutual respect)</a:t>
            </a:r>
          </a:p>
          <a:p>
            <a:pPr marL="342900" marR="0" lvl="0" indent="-342900">
              <a:lnSpc>
                <a:spcPct val="107000"/>
              </a:lnSpc>
              <a:spcBef>
                <a:spcPts val="1200"/>
              </a:spcBef>
              <a:buFont typeface="Arial" panose="020B0604020202020204" pitchFamily="34" charset="0"/>
              <a:buChar char="•"/>
              <a:tabLst>
                <a:tab pos="457200" algn="l"/>
              </a:tabLst>
            </a:pPr>
            <a:r>
              <a:rPr lang="en-US" sz="3900" dirty="0">
                <a:effectLst/>
                <a:latin typeface="Comic Sans MS" panose="030F0702030302020204" pitchFamily="66" charset="0"/>
                <a:ea typeface="Calibri" panose="020F0502020204030204" pitchFamily="34" charset="0"/>
                <a:cs typeface="Times New Roman" panose="02020603050405020304" pitchFamily="18" charset="0"/>
              </a:rPr>
              <a:t>Offer help/assistance</a:t>
            </a:r>
          </a:p>
          <a:p>
            <a:pPr marL="342900" marR="0" lvl="0" indent="-342900">
              <a:lnSpc>
                <a:spcPct val="107000"/>
              </a:lnSpc>
              <a:spcBef>
                <a:spcPts val="1200"/>
              </a:spcBef>
              <a:buFont typeface="Arial" panose="020B0604020202020204" pitchFamily="34" charset="0"/>
              <a:buChar char="•"/>
              <a:tabLst>
                <a:tab pos="457200" algn="l"/>
              </a:tabLst>
            </a:pPr>
            <a:r>
              <a:rPr lang="en-US" sz="3900" dirty="0">
                <a:effectLst/>
                <a:latin typeface="Comic Sans MS" panose="030F0702030302020204" pitchFamily="66" charset="0"/>
                <a:ea typeface="Calibri" panose="020F0502020204030204" pitchFamily="34" charset="0"/>
                <a:cs typeface="Times New Roman" panose="02020603050405020304" pitchFamily="18" charset="0"/>
              </a:rPr>
              <a:t>No oversight</a:t>
            </a:r>
          </a:p>
          <a:p>
            <a:pPr lvl="1">
              <a:buNone/>
            </a:pPr>
            <a:endParaRPr lang="en-US" dirty="0"/>
          </a:p>
          <a:p>
            <a:pPr lvl="1" algn="ctr">
              <a:buNone/>
            </a:pPr>
            <a:endParaRPr lang="en-US" dirty="0"/>
          </a:p>
          <a:p>
            <a:pPr lvl="1" algn="ctr">
              <a:buNone/>
            </a:pPr>
            <a:endParaRPr lang="en-US" dirty="0"/>
          </a:p>
        </p:txBody>
      </p:sp>
      <p:pic>
        <p:nvPicPr>
          <p:cNvPr id="4101" name="Picture 5" descr="C:\Users\bftadmin\AppData\Local\Microsoft\Windows\INetCache\IE\K5DA18WM\participatie-nav_3_2241294__participation[1].jpg"/>
          <p:cNvPicPr>
            <a:picLocks noChangeAspect="1" noChangeArrowheads="1"/>
          </p:cNvPicPr>
          <p:nvPr/>
        </p:nvPicPr>
        <p:blipFill>
          <a:blip r:embed="rId3"/>
          <a:srcRect/>
          <a:stretch>
            <a:fillRect/>
          </a:stretch>
        </p:blipFill>
        <p:spPr bwMode="auto">
          <a:xfrm>
            <a:off x="6779853" y="1803806"/>
            <a:ext cx="5168484" cy="435133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558EB019C6504AB349B9E5029023E4" ma:contentTypeVersion="11" ma:contentTypeDescription="Create a new document." ma:contentTypeScope="" ma:versionID="ba482924be2383d6f496a9812e2158a2">
  <xsd:schema xmlns:xsd="http://www.w3.org/2001/XMLSchema" xmlns:xs="http://www.w3.org/2001/XMLSchema" xmlns:p="http://schemas.microsoft.com/office/2006/metadata/properties" xmlns:ns2="23c28a77-47bc-4747-bf5f-08e97e74847d" xmlns:ns3="797573c1-837d-421d-8005-36cbbb19995d" targetNamespace="http://schemas.microsoft.com/office/2006/metadata/properties" ma:root="true" ma:fieldsID="1606ad263cd4195e742b205b46960d65" ns2:_="" ns3:_="">
    <xsd:import namespace="23c28a77-47bc-4747-bf5f-08e97e74847d"/>
    <xsd:import namespace="797573c1-837d-421d-8005-36cbbb1999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8a77-47bc-4747-bf5f-08e97e748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573c1-837d-421d-8005-36cbbb19995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031CF2-1266-4645-B127-BB3B3EDF8CE3}">
  <ds:schemaRefs>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797573c1-837d-421d-8005-36cbbb19995d"/>
    <ds:schemaRef ds:uri="23c28a77-47bc-4747-bf5f-08e97e74847d"/>
    <ds:schemaRef ds:uri="http://www.w3.org/XML/1998/namespace"/>
  </ds:schemaRefs>
</ds:datastoreItem>
</file>

<file path=customXml/itemProps2.xml><?xml version="1.0" encoding="utf-8"?>
<ds:datastoreItem xmlns:ds="http://schemas.openxmlformats.org/officeDocument/2006/customXml" ds:itemID="{FFE825D2-F233-4AA3-843F-B8AD978F8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28a77-47bc-4747-bf5f-08e97e74847d"/>
    <ds:schemaRef ds:uri="797573c1-837d-421d-8005-36cbbb199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7B5C3B-4839-45DC-A4A6-B80E332FB6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186</TotalTime>
  <Words>7599</Words>
  <Application>Microsoft Office PowerPoint</Application>
  <PresentationFormat>Widescreen</PresentationFormat>
  <Paragraphs>351</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Cambria</vt:lpstr>
      <vt:lpstr>Comic Sans MS</vt:lpstr>
      <vt:lpstr>Wingdings</vt:lpstr>
      <vt:lpstr>Office Theme</vt:lpstr>
      <vt:lpstr>1_Office Theme</vt:lpstr>
      <vt:lpstr>The Twelve Concepts  of Service</vt:lpstr>
      <vt:lpstr>Let’s see what the Concepts can teach us about service:</vt:lpstr>
      <vt:lpstr>Concept One: The ultimate responsibility and authority for Al-Anon world services belongs to the Al-Anon groups. </vt:lpstr>
      <vt:lpstr>PowerPoint Presentation</vt:lpstr>
      <vt:lpstr>Concept Two: The Al-Anon Family Groups have delegated complete administrative and operational authority to their Conference and its service arms. </vt:lpstr>
      <vt:lpstr>PowerPoint Presentation</vt:lpstr>
      <vt:lpstr>Concept Three: The right of decision makes effective leadership possible</vt:lpstr>
      <vt:lpstr>Concept Three  Do I make good decisions for myself?  Do I trust others in their decision making?  Can I learn to cooperate with others and support them, even if I think their decision is questionable?   </vt:lpstr>
      <vt:lpstr> Concept Four: Participation is the key to harmony </vt:lpstr>
      <vt:lpstr>Par-tic-i-pa-tion is cooperation in five syllables</vt:lpstr>
      <vt:lpstr>Principles: -Open-mindedness -Listening -Protect minority opinions -Respect for different  perspectives -Encouragement   </vt:lpstr>
      <vt:lpstr> </vt:lpstr>
      <vt:lpstr>Concept Six: The Conference acknowledges the primary administrative responsibility of the Trustees.</vt:lpstr>
      <vt:lpstr>PowerPoint Presentation</vt:lpstr>
      <vt:lpstr>Concept Seven: The Trustees have legal rights while the rights of the Conference are traditional. </vt:lpstr>
      <vt:lpstr> </vt:lpstr>
      <vt:lpstr>Round the bases!!</vt:lpstr>
      <vt:lpstr> </vt:lpstr>
      <vt:lpstr>Concept Nine: Good personal leadership at all service levels is a necessity. In the field of world service the Board of Trustees assumes the primary leadership. </vt:lpstr>
      <vt:lpstr>Concept Nine</vt:lpstr>
      <vt:lpstr>Concept Ten: Service responsibility is balanced by carefully defined service authority and double-headed management is avoided.</vt:lpstr>
      <vt:lpstr>Concept Ten </vt:lpstr>
      <vt:lpstr>Concept Eleven: The World Service Office is composed of selected committees, executives and staff members. </vt:lpstr>
      <vt:lpstr>Using Concept Eleven in my personal life</vt:lpstr>
      <vt:lpstr>Concept Twelve: The spiritual foundation for Al-Anon’s world services is contained in the General Warranties of the Conference, Article Twelve of the Charter.</vt:lpstr>
      <vt:lpstr>Concept Twelve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12 Concepts  of Service</dc:title>
  <dc:creator>Katy</dc:creator>
  <cp:lastModifiedBy>Sarah Cummings</cp:lastModifiedBy>
  <cp:revision>22</cp:revision>
  <cp:lastPrinted>2021-04-01T18:49:23Z</cp:lastPrinted>
  <dcterms:created xsi:type="dcterms:W3CDTF">2020-11-27T21:45:37Z</dcterms:created>
  <dcterms:modified xsi:type="dcterms:W3CDTF">2021-04-20T20:28:15Z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0x01010086558EB019C6504AB349B9E5029023E4</vt:lpwstr>
  </property>
</Properties>
</file>